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64" r:id="rId4"/>
    <p:sldId id="258" r:id="rId5"/>
    <p:sldId id="259" r:id="rId6"/>
    <p:sldId id="265" r:id="rId7"/>
    <p:sldId id="266" r:id="rId8"/>
    <p:sldId id="267" r:id="rId9"/>
    <p:sldId id="269" r:id="rId10"/>
    <p:sldId id="270" r:id="rId11"/>
    <p:sldId id="262" r:id="rId12"/>
    <p:sldId id="271" r:id="rId13"/>
    <p:sldId id="272" r:id="rId14"/>
    <p:sldId id="268" r:id="rId15"/>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BD287-64AD-41AC-984E-04E76217041E}" v="234" dt="2024-04-17T07:08:28.6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3741" autoAdjust="0"/>
  </p:normalViewPr>
  <p:slideViewPr>
    <p:cSldViewPr snapToGrid="0">
      <p:cViewPr varScale="1">
        <p:scale>
          <a:sx n="60" d="100"/>
          <a:sy n="60" d="100"/>
        </p:scale>
        <p:origin x="60"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FBDD45-5530-4993-B456-9D1365B15E28}"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F3AB909E-A8AE-46EE-83F4-4BD062461545}">
      <dgm:prSet/>
      <dgm:spPr/>
      <dgm:t>
        <a:bodyPr/>
        <a:lstStyle/>
        <a:p>
          <a:pPr>
            <a:lnSpc>
              <a:spcPct val="100000"/>
            </a:lnSpc>
            <a:defRPr b="1"/>
          </a:pPr>
          <a:r>
            <a:rPr lang="en-GB"/>
            <a:t>Polynomial Generation:</a:t>
          </a:r>
          <a:endParaRPr lang="en-US"/>
        </a:p>
      </dgm:t>
    </dgm:pt>
    <dgm:pt modelId="{FF2C3871-6011-4DCA-BFD8-5B585EC26B01}" type="parTrans" cxnId="{C4E83DDD-2187-4519-8929-A09D60A928B3}">
      <dgm:prSet/>
      <dgm:spPr/>
      <dgm:t>
        <a:bodyPr/>
        <a:lstStyle/>
        <a:p>
          <a:endParaRPr lang="en-US"/>
        </a:p>
      </dgm:t>
    </dgm:pt>
    <dgm:pt modelId="{687F763C-2F3F-40E6-9E10-AB1DC0EB9BCA}" type="sibTrans" cxnId="{C4E83DDD-2187-4519-8929-A09D60A928B3}">
      <dgm:prSet/>
      <dgm:spPr/>
      <dgm:t>
        <a:bodyPr/>
        <a:lstStyle/>
        <a:p>
          <a:endParaRPr lang="en-US"/>
        </a:p>
      </dgm:t>
    </dgm:pt>
    <dgm:pt modelId="{FFCD7A3C-C13E-4640-8B45-BB3B00103F1B}">
      <dgm:prSet/>
      <dgm:spPr/>
      <dgm:t>
        <a:bodyPr/>
        <a:lstStyle/>
        <a:p>
          <a:pPr>
            <a:lnSpc>
              <a:spcPct val="100000"/>
            </a:lnSpc>
          </a:pPr>
          <a:r>
            <a:rPr lang="en-GB" dirty="0"/>
            <a:t>A polynomial is created with random coefficients, consisting of a message coefficient followed by 31 additional random coefficients.</a:t>
          </a:r>
          <a:endParaRPr lang="en-US" dirty="0"/>
        </a:p>
      </dgm:t>
    </dgm:pt>
    <dgm:pt modelId="{96F25F3A-F848-4AE5-94CF-380E4DA83DA4}" type="parTrans" cxnId="{35155722-31F2-4E19-8F7A-B91ECFE27711}">
      <dgm:prSet/>
      <dgm:spPr/>
      <dgm:t>
        <a:bodyPr/>
        <a:lstStyle/>
        <a:p>
          <a:endParaRPr lang="en-US"/>
        </a:p>
      </dgm:t>
    </dgm:pt>
    <dgm:pt modelId="{70653C94-3C4A-471C-A61C-09C0DCF76201}" type="sibTrans" cxnId="{35155722-31F2-4E19-8F7A-B91ECFE27711}">
      <dgm:prSet/>
      <dgm:spPr/>
      <dgm:t>
        <a:bodyPr/>
        <a:lstStyle/>
        <a:p>
          <a:endParaRPr lang="en-US"/>
        </a:p>
      </dgm:t>
    </dgm:pt>
    <dgm:pt modelId="{69F28FC1-215A-44AD-9D15-3CE4C3D2DDE4}">
      <dgm:prSet/>
      <dgm:spPr/>
      <dgm:t>
        <a:bodyPr/>
        <a:lstStyle/>
        <a:p>
          <a:pPr>
            <a:lnSpc>
              <a:spcPct val="100000"/>
            </a:lnSpc>
          </a:pPr>
          <a:r>
            <a:rPr lang="en-GB"/>
            <a:t>These coefficients are used to construct the polynomial, representing the encryption scheme.</a:t>
          </a:r>
          <a:endParaRPr lang="en-US"/>
        </a:p>
      </dgm:t>
    </dgm:pt>
    <dgm:pt modelId="{B28EA2C7-3F87-4E48-9CEE-15B4E75EB26D}" type="parTrans" cxnId="{615E0D07-18E4-484D-8AE3-41C34EF0A6EE}">
      <dgm:prSet/>
      <dgm:spPr/>
      <dgm:t>
        <a:bodyPr/>
        <a:lstStyle/>
        <a:p>
          <a:endParaRPr lang="en-US"/>
        </a:p>
      </dgm:t>
    </dgm:pt>
    <dgm:pt modelId="{7B38F8AF-B698-4D2C-8857-313817B073F3}" type="sibTrans" cxnId="{615E0D07-18E4-484D-8AE3-41C34EF0A6EE}">
      <dgm:prSet/>
      <dgm:spPr/>
      <dgm:t>
        <a:bodyPr/>
        <a:lstStyle/>
        <a:p>
          <a:endParaRPr lang="en-US"/>
        </a:p>
      </dgm:t>
    </dgm:pt>
    <dgm:pt modelId="{34CD486E-AEFE-4B7D-8E4B-0F51672B33EA}">
      <dgm:prSet/>
      <dgm:spPr/>
      <dgm:t>
        <a:bodyPr/>
        <a:lstStyle/>
        <a:p>
          <a:pPr>
            <a:lnSpc>
              <a:spcPct val="100000"/>
            </a:lnSpc>
            <a:defRPr b="1"/>
          </a:pPr>
          <a:r>
            <a:rPr lang="en-GB"/>
            <a:t>Key Utilization:</a:t>
          </a:r>
          <a:endParaRPr lang="en-US"/>
        </a:p>
      </dgm:t>
    </dgm:pt>
    <dgm:pt modelId="{6423F969-DA36-4629-A57D-5AD11B2BD04A}" type="parTrans" cxnId="{95490001-E951-49B4-BFA1-AE1068F55ADC}">
      <dgm:prSet/>
      <dgm:spPr/>
      <dgm:t>
        <a:bodyPr/>
        <a:lstStyle/>
        <a:p>
          <a:endParaRPr lang="en-US"/>
        </a:p>
      </dgm:t>
    </dgm:pt>
    <dgm:pt modelId="{A6DA1BD7-D678-4E60-89CC-26D88921331D}" type="sibTrans" cxnId="{95490001-E951-49B4-BFA1-AE1068F55ADC}">
      <dgm:prSet/>
      <dgm:spPr/>
      <dgm:t>
        <a:bodyPr/>
        <a:lstStyle/>
        <a:p>
          <a:endParaRPr lang="en-US"/>
        </a:p>
      </dgm:t>
    </dgm:pt>
    <dgm:pt modelId="{974A5851-DE01-4FB4-B9F1-B002881C3AEC}">
      <dgm:prSet/>
      <dgm:spPr/>
      <dgm:t>
        <a:bodyPr/>
        <a:lstStyle/>
        <a:p>
          <a:pPr>
            <a:lnSpc>
              <a:spcPct val="100000"/>
            </a:lnSpc>
          </a:pPr>
          <a:r>
            <a:rPr lang="en-GB"/>
            <a:t>Keys are utilized to determine whether each encryption pair is "real" or "fake."</a:t>
          </a:r>
          <a:endParaRPr lang="en-US"/>
        </a:p>
      </dgm:t>
    </dgm:pt>
    <dgm:pt modelId="{5DF375EB-61CB-4A59-B466-9E66237FC9A1}" type="parTrans" cxnId="{49E0EEB5-E1FA-464F-99FF-65EB72D02DB0}">
      <dgm:prSet/>
      <dgm:spPr/>
      <dgm:t>
        <a:bodyPr/>
        <a:lstStyle/>
        <a:p>
          <a:endParaRPr lang="en-US"/>
        </a:p>
      </dgm:t>
    </dgm:pt>
    <dgm:pt modelId="{F83B0C4F-A059-49B1-B329-45A7BBC00D89}" type="sibTrans" cxnId="{49E0EEB5-E1FA-464F-99FF-65EB72D02DB0}">
      <dgm:prSet/>
      <dgm:spPr/>
      <dgm:t>
        <a:bodyPr/>
        <a:lstStyle/>
        <a:p>
          <a:endParaRPr lang="en-US"/>
        </a:p>
      </dgm:t>
    </dgm:pt>
    <dgm:pt modelId="{D8936410-86BC-42BC-97E4-CFDB12296791}">
      <dgm:prSet/>
      <dgm:spPr/>
      <dgm:t>
        <a:bodyPr/>
        <a:lstStyle/>
        <a:p>
          <a:pPr>
            <a:lnSpc>
              <a:spcPct val="100000"/>
            </a:lnSpc>
          </a:pPr>
          <a:r>
            <a:rPr lang="en-GB"/>
            <a:t>A randomly generated key is used to iterate through each bit position (64 bits) to determine whether to create a real or fake pair.</a:t>
          </a:r>
          <a:endParaRPr lang="en-US"/>
        </a:p>
      </dgm:t>
    </dgm:pt>
    <dgm:pt modelId="{27D0C1C4-5E7A-4BB9-93E5-AA61F6A7E3E4}" type="parTrans" cxnId="{B3ACD6D9-1633-4F98-B05D-38B5C7415DF8}">
      <dgm:prSet/>
      <dgm:spPr/>
      <dgm:t>
        <a:bodyPr/>
        <a:lstStyle/>
        <a:p>
          <a:endParaRPr lang="en-US"/>
        </a:p>
      </dgm:t>
    </dgm:pt>
    <dgm:pt modelId="{8E20255D-D07F-42AD-AAF9-36143B96289C}" type="sibTrans" cxnId="{B3ACD6D9-1633-4F98-B05D-38B5C7415DF8}">
      <dgm:prSet/>
      <dgm:spPr/>
      <dgm:t>
        <a:bodyPr/>
        <a:lstStyle/>
        <a:p>
          <a:endParaRPr lang="en-US"/>
        </a:p>
      </dgm:t>
    </dgm:pt>
    <dgm:pt modelId="{A186149F-4061-4140-B8EF-E4AA6DDECE08}">
      <dgm:prSet/>
      <dgm:spPr/>
      <dgm:t>
        <a:bodyPr/>
        <a:lstStyle/>
        <a:p>
          <a:pPr>
            <a:lnSpc>
              <a:spcPct val="100000"/>
            </a:lnSpc>
          </a:pPr>
          <a:r>
            <a:rPr lang="en-GB"/>
            <a:t>If a bit in the key is set, a real pair is generated using the polynomial; otherwise, a fake pair is generated.</a:t>
          </a:r>
          <a:endParaRPr lang="en-US"/>
        </a:p>
      </dgm:t>
    </dgm:pt>
    <dgm:pt modelId="{7D6414A3-F04B-4375-81CE-4287A2F7F4D6}" type="parTrans" cxnId="{8825FC50-440E-45B9-BE6E-503867847D9D}">
      <dgm:prSet/>
      <dgm:spPr/>
      <dgm:t>
        <a:bodyPr/>
        <a:lstStyle/>
        <a:p>
          <a:endParaRPr lang="en-US"/>
        </a:p>
      </dgm:t>
    </dgm:pt>
    <dgm:pt modelId="{513AE8C0-C603-4389-88F3-7C8FEBB10E08}" type="sibTrans" cxnId="{8825FC50-440E-45B9-BE6E-503867847D9D}">
      <dgm:prSet/>
      <dgm:spPr/>
      <dgm:t>
        <a:bodyPr/>
        <a:lstStyle/>
        <a:p>
          <a:endParaRPr lang="en-US"/>
        </a:p>
      </dgm:t>
    </dgm:pt>
    <dgm:pt modelId="{E843F6AF-8673-4C78-8DBB-5EB54961F7DE}">
      <dgm:prSet/>
      <dgm:spPr/>
      <dgm:t>
        <a:bodyPr/>
        <a:lstStyle/>
        <a:p>
          <a:pPr>
            <a:lnSpc>
              <a:spcPct val="100000"/>
            </a:lnSpc>
            <a:defRPr b="1"/>
          </a:pPr>
          <a:r>
            <a:rPr lang="en-GB"/>
            <a:t>Encryption Pair Production:</a:t>
          </a:r>
          <a:endParaRPr lang="en-US"/>
        </a:p>
      </dgm:t>
    </dgm:pt>
    <dgm:pt modelId="{74BCFA36-8441-4DC8-8456-71B479AB393F}" type="parTrans" cxnId="{7243871B-7745-47CF-B963-43F3EAB088CB}">
      <dgm:prSet/>
      <dgm:spPr/>
      <dgm:t>
        <a:bodyPr/>
        <a:lstStyle/>
        <a:p>
          <a:endParaRPr lang="en-US"/>
        </a:p>
      </dgm:t>
    </dgm:pt>
    <dgm:pt modelId="{90BFE029-5A16-4077-91A6-9A6A65B02AB5}" type="sibTrans" cxnId="{7243871B-7745-47CF-B963-43F3EAB088CB}">
      <dgm:prSet/>
      <dgm:spPr/>
      <dgm:t>
        <a:bodyPr/>
        <a:lstStyle/>
        <a:p>
          <a:endParaRPr lang="en-US"/>
        </a:p>
      </dgm:t>
    </dgm:pt>
    <dgm:pt modelId="{D2807804-2EA0-4C49-80BD-AD72CB1657FA}">
      <dgm:prSet/>
      <dgm:spPr/>
      <dgm:t>
        <a:bodyPr/>
        <a:lstStyle/>
        <a:p>
          <a:pPr>
            <a:lnSpc>
              <a:spcPct val="100000"/>
            </a:lnSpc>
          </a:pPr>
          <a:r>
            <a:rPr lang="en-GB"/>
            <a:t>For each bit position, if the corresponding bit in the key is set, a real pair is produced by evaluating the polynomial at a randomly chosen x-coordinate and storing the resulting (x, y) pair.</a:t>
          </a:r>
          <a:endParaRPr lang="en-US"/>
        </a:p>
      </dgm:t>
    </dgm:pt>
    <dgm:pt modelId="{EFE29653-14B5-458D-8A24-9E83395132CD}" type="parTrans" cxnId="{EDABFC10-6B07-4BB2-ABF4-18C45B40EDFE}">
      <dgm:prSet/>
      <dgm:spPr/>
      <dgm:t>
        <a:bodyPr/>
        <a:lstStyle/>
        <a:p>
          <a:endParaRPr lang="en-US"/>
        </a:p>
      </dgm:t>
    </dgm:pt>
    <dgm:pt modelId="{75136173-210D-4D1A-88D1-E3BC92E07193}" type="sibTrans" cxnId="{EDABFC10-6B07-4BB2-ABF4-18C45B40EDFE}">
      <dgm:prSet/>
      <dgm:spPr/>
      <dgm:t>
        <a:bodyPr/>
        <a:lstStyle/>
        <a:p>
          <a:endParaRPr lang="en-US"/>
        </a:p>
      </dgm:t>
    </dgm:pt>
    <dgm:pt modelId="{F12C4E14-6B75-4AED-A6BC-F11FDCAA626B}">
      <dgm:prSet/>
      <dgm:spPr/>
      <dgm:t>
        <a:bodyPr/>
        <a:lstStyle/>
        <a:p>
          <a:pPr>
            <a:lnSpc>
              <a:spcPct val="100000"/>
            </a:lnSpc>
          </a:pPr>
          <a:r>
            <a:rPr lang="en-GB"/>
            <a:t>If the bit is not set, a fake pair is produced by generating two random values, x and y, and storing the (x, y) pair.</a:t>
          </a:r>
          <a:endParaRPr lang="en-US"/>
        </a:p>
      </dgm:t>
    </dgm:pt>
    <dgm:pt modelId="{39565BB9-261A-4B4F-96A4-A848474C7AE4}" type="parTrans" cxnId="{E198AF82-C2A9-493B-A30B-0CF83A40D846}">
      <dgm:prSet/>
      <dgm:spPr/>
      <dgm:t>
        <a:bodyPr/>
        <a:lstStyle/>
        <a:p>
          <a:endParaRPr lang="en-US"/>
        </a:p>
      </dgm:t>
    </dgm:pt>
    <dgm:pt modelId="{8EE026A0-A7E2-450B-86A2-5E5D84113BD6}" type="sibTrans" cxnId="{E198AF82-C2A9-493B-A30B-0CF83A40D846}">
      <dgm:prSet/>
      <dgm:spPr/>
      <dgm:t>
        <a:bodyPr/>
        <a:lstStyle/>
        <a:p>
          <a:endParaRPr lang="en-US"/>
        </a:p>
      </dgm:t>
    </dgm:pt>
    <dgm:pt modelId="{4FC4894A-2ED0-45A8-85BC-42BAE307E4C8}" type="pres">
      <dgm:prSet presAssocID="{FDFBDD45-5530-4993-B456-9D1365B15E28}" presName="root" presStyleCnt="0">
        <dgm:presLayoutVars>
          <dgm:dir/>
          <dgm:resizeHandles val="exact"/>
        </dgm:presLayoutVars>
      </dgm:prSet>
      <dgm:spPr/>
    </dgm:pt>
    <dgm:pt modelId="{1BFF3D5C-738D-4B4F-B7D3-B6ADBCC256E2}" type="pres">
      <dgm:prSet presAssocID="{F3AB909E-A8AE-46EE-83F4-4BD062461545}" presName="compNode" presStyleCnt="0"/>
      <dgm:spPr/>
    </dgm:pt>
    <dgm:pt modelId="{F384F0EC-AEC5-4BE0-BCC5-37D64E1EC01F}" type="pres">
      <dgm:prSet presAssocID="{F3AB909E-A8AE-46EE-83F4-4BD0624615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8616E696-EE94-4B43-B1E1-5B5E476A193B}" type="pres">
      <dgm:prSet presAssocID="{F3AB909E-A8AE-46EE-83F4-4BD062461545}" presName="iconSpace" presStyleCnt="0"/>
      <dgm:spPr/>
    </dgm:pt>
    <dgm:pt modelId="{DFB4FCFE-6F46-470E-9330-77F2C01BEB61}" type="pres">
      <dgm:prSet presAssocID="{F3AB909E-A8AE-46EE-83F4-4BD062461545}" presName="parTx" presStyleLbl="revTx" presStyleIdx="0" presStyleCnt="6">
        <dgm:presLayoutVars>
          <dgm:chMax val="0"/>
          <dgm:chPref val="0"/>
        </dgm:presLayoutVars>
      </dgm:prSet>
      <dgm:spPr/>
    </dgm:pt>
    <dgm:pt modelId="{8630A79F-1CE4-4A3D-BD16-3D11052E43ED}" type="pres">
      <dgm:prSet presAssocID="{F3AB909E-A8AE-46EE-83F4-4BD062461545}" presName="txSpace" presStyleCnt="0"/>
      <dgm:spPr/>
    </dgm:pt>
    <dgm:pt modelId="{5EF0EB72-45D5-4089-9E73-A5420F7DB823}" type="pres">
      <dgm:prSet presAssocID="{F3AB909E-A8AE-46EE-83F4-4BD062461545}" presName="desTx" presStyleLbl="revTx" presStyleIdx="1" presStyleCnt="6">
        <dgm:presLayoutVars/>
      </dgm:prSet>
      <dgm:spPr/>
    </dgm:pt>
    <dgm:pt modelId="{905D7E3F-804C-493C-92A3-5D010DCA90BA}" type="pres">
      <dgm:prSet presAssocID="{687F763C-2F3F-40E6-9E10-AB1DC0EB9BCA}" presName="sibTrans" presStyleCnt="0"/>
      <dgm:spPr/>
    </dgm:pt>
    <dgm:pt modelId="{3EBA55F6-97DC-4B8B-BA21-EDE0131FC332}" type="pres">
      <dgm:prSet presAssocID="{34CD486E-AEFE-4B7D-8E4B-0F51672B33EA}" presName="compNode" presStyleCnt="0"/>
      <dgm:spPr/>
    </dgm:pt>
    <dgm:pt modelId="{BDBB9952-5D0B-4FCA-9A0B-94405D2ECD06}" type="pres">
      <dgm:prSet presAssocID="{34CD486E-AEFE-4B7D-8E4B-0F51672B33E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00BE945F-21B5-4C13-81A7-C3175900104F}" type="pres">
      <dgm:prSet presAssocID="{34CD486E-AEFE-4B7D-8E4B-0F51672B33EA}" presName="iconSpace" presStyleCnt="0"/>
      <dgm:spPr/>
    </dgm:pt>
    <dgm:pt modelId="{7B0789A0-AA4E-49A2-95B3-9F71D7151572}" type="pres">
      <dgm:prSet presAssocID="{34CD486E-AEFE-4B7D-8E4B-0F51672B33EA}" presName="parTx" presStyleLbl="revTx" presStyleIdx="2" presStyleCnt="6">
        <dgm:presLayoutVars>
          <dgm:chMax val="0"/>
          <dgm:chPref val="0"/>
        </dgm:presLayoutVars>
      </dgm:prSet>
      <dgm:spPr/>
    </dgm:pt>
    <dgm:pt modelId="{19A341C3-C0A5-4C09-82F7-28A00E1165B7}" type="pres">
      <dgm:prSet presAssocID="{34CD486E-AEFE-4B7D-8E4B-0F51672B33EA}" presName="txSpace" presStyleCnt="0"/>
      <dgm:spPr/>
    </dgm:pt>
    <dgm:pt modelId="{6341B930-CCA7-442E-961F-431D57A99FA7}" type="pres">
      <dgm:prSet presAssocID="{34CD486E-AEFE-4B7D-8E4B-0F51672B33EA}" presName="desTx" presStyleLbl="revTx" presStyleIdx="3" presStyleCnt="6">
        <dgm:presLayoutVars/>
      </dgm:prSet>
      <dgm:spPr/>
    </dgm:pt>
    <dgm:pt modelId="{4DAFA8B4-CFF3-4FEE-81CE-3B50E9F50752}" type="pres">
      <dgm:prSet presAssocID="{A6DA1BD7-D678-4E60-89CC-26D88921331D}" presName="sibTrans" presStyleCnt="0"/>
      <dgm:spPr/>
    </dgm:pt>
    <dgm:pt modelId="{2890F4C7-C611-48FF-B5BE-2C273C352A5E}" type="pres">
      <dgm:prSet presAssocID="{E843F6AF-8673-4C78-8DBB-5EB54961F7DE}" presName="compNode" presStyleCnt="0"/>
      <dgm:spPr/>
    </dgm:pt>
    <dgm:pt modelId="{2FAED442-025F-41FE-A3D3-228629048331}" type="pres">
      <dgm:prSet presAssocID="{E843F6AF-8673-4C78-8DBB-5EB54961F7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FEFC5324-6604-43E0-BC4D-F11C54AAEAB9}" type="pres">
      <dgm:prSet presAssocID="{E843F6AF-8673-4C78-8DBB-5EB54961F7DE}" presName="iconSpace" presStyleCnt="0"/>
      <dgm:spPr/>
    </dgm:pt>
    <dgm:pt modelId="{72FCC6FC-236F-4B7C-89EF-25F38F48681A}" type="pres">
      <dgm:prSet presAssocID="{E843F6AF-8673-4C78-8DBB-5EB54961F7DE}" presName="parTx" presStyleLbl="revTx" presStyleIdx="4" presStyleCnt="6">
        <dgm:presLayoutVars>
          <dgm:chMax val="0"/>
          <dgm:chPref val="0"/>
        </dgm:presLayoutVars>
      </dgm:prSet>
      <dgm:spPr/>
    </dgm:pt>
    <dgm:pt modelId="{FCEC9F4B-26C3-44D3-988E-816D2BA34D38}" type="pres">
      <dgm:prSet presAssocID="{E843F6AF-8673-4C78-8DBB-5EB54961F7DE}" presName="txSpace" presStyleCnt="0"/>
      <dgm:spPr/>
    </dgm:pt>
    <dgm:pt modelId="{FCDF6DCF-F498-415D-9999-C488CA9AF6D5}" type="pres">
      <dgm:prSet presAssocID="{E843F6AF-8673-4C78-8DBB-5EB54961F7DE}" presName="desTx" presStyleLbl="revTx" presStyleIdx="5" presStyleCnt="6">
        <dgm:presLayoutVars/>
      </dgm:prSet>
      <dgm:spPr/>
    </dgm:pt>
  </dgm:ptLst>
  <dgm:cxnLst>
    <dgm:cxn modelId="{95490001-E951-49B4-BFA1-AE1068F55ADC}" srcId="{FDFBDD45-5530-4993-B456-9D1365B15E28}" destId="{34CD486E-AEFE-4B7D-8E4B-0F51672B33EA}" srcOrd="1" destOrd="0" parTransId="{6423F969-DA36-4629-A57D-5AD11B2BD04A}" sibTransId="{A6DA1BD7-D678-4E60-89CC-26D88921331D}"/>
    <dgm:cxn modelId="{F8821E06-8E35-4890-B275-EC0B93A4AE31}" type="presOf" srcId="{FFCD7A3C-C13E-4640-8B45-BB3B00103F1B}" destId="{5EF0EB72-45D5-4089-9E73-A5420F7DB823}" srcOrd="0" destOrd="0" presId="urn:microsoft.com/office/officeart/2018/5/layout/CenteredIconLabelDescriptionList"/>
    <dgm:cxn modelId="{615E0D07-18E4-484D-8AE3-41C34EF0A6EE}" srcId="{F3AB909E-A8AE-46EE-83F4-4BD062461545}" destId="{69F28FC1-215A-44AD-9D15-3CE4C3D2DDE4}" srcOrd="1" destOrd="0" parTransId="{B28EA2C7-3F87-4E48-9CEE-15B4E75EB26D}" sibTransId="{7B38F8AF-B698-4D2C-8857-313817B073F3}"/>
    <dgm:cxn modelId="{EDABFC10-6B07-4BB2-ABF4-18C45B40EDFE}" srcId="{E843F6AF-8673-4C78-8DBB-5EB54961F7DE}" destId="{D2807804-2EA0-4C49-80BD-AD72CB1657FA}" srcOrd="0" destOrd="0" parTransId="{EFE29653-14B5-458D-8A24-9E83395132CD}" sibTransId="{75136173-210D-4D1A-88D1-E3BC92E07193}"/>
    <dgm:cxn modelId="{7243871B-7745-47CF-B963-43F3EAB088CB}" srcId="{FDFBDD45-5530-4993-B456-9D1365B15E28}" destId="{E843F6AF-8673-4C78-8DBB-5EB54961F7DE}" srcOrd="2" destOrd="0" parTransId="{74BCFA36-8441-4DC8-8456-71B479AB393F}" sibTransId="{90BFE029-5A16-4077-91A6-9A6A65B02AB5}"/>
    <dgm:cxn modelId="{35155722-31F2-4E19-8F7A-B91ECFE27711}" srcId="{F3AB909E-A8AE-46EE-83F4-4BD062461545}" destId="{FFCD7A3C-C13E-4640-8B45-BB3B00103F1B}" srcOrd="0" destOrd="0" parTransId="{96F25F3A-F848-4AE5-94CF-380E4DA83DA4}" sibTransId="{70653C94-3C4A-471C-A61C-09C0DCF76201}"/>
    <dgm:cxn modelId="{1298AA2F-B567-41F4-9DB1-2240D75874EC}" type="presOf" srcId="{FDFBDD45-5530-4993-B456-9D1365B15E28}" destId="{4FC4894A-2ED0-45A8-85BC-42BAE307E4C8}" srcOrd="0" destOrd="0" presId="urn:microsoft.com/office/officeart/2018/5/layout/CenteredIconLabelDescriptionList"/>
    <dgm:cxn modelId="{D791D15B-9B0F-4006-9635-8AE57FDB6B3D}" type="presOf" srcId="{34CD486E-AEFE-4B7D-8E4B-0F51672B33EA}" destId="{7B0789A0-AA4E-49A2-95B3-9F71D7151572}" srcOrd="0" destOrd="0" presId="urn:microsoft.com/office/officeart/2018/5/layout/CenteredIconLabelDescriptionList"/>
    <dgm:cxn modelId="{526F455F-9412-4460-AC30-C71C3C19ECAF}" type="presOf" srcId="{D8936410-86BC-42BC-97E4-CFDB12296791}" destId="{6341B930-CCA7-442E-961F-431D57A99FA7}" srcOrd="0" destOrd="1" presId="urn:microsoft.com/office/officeart/2018/5/layout/CenteredIconLabelDescriptionList"/>
    <dgm:cxn modelId="{F8324B4B-42C4-4894-A7AD-B20627BC8751}" type="presOf" srcId="{D2807804-2EA0-4C49-80BD-AD72CB1657FA}" destId="{FCDF6DCF-F498-415D-9999-C488CA9AF6D5}" srcOrd="0" destOrd="0" presId="urn:microsoft.com/office/officeart/2018/5/layout/CenteredIconLabelDescriptionList"/>
    <dgm:cxn modelId="{8825FC50-440E-45B9-BE6E-503867847D9D}" srcId="{34CD486E-AEFE-4B7D-8E4B-0F51672B33EA}" destId="{A186149F-4061-4140-B8EF-E4AA6DDECE08}" srcOrd="2" destOrd="0" parTransId="{7D6414A3-F04B-4375-81CE-4287A2F7F4D6}" sibTransId="{513AE8C0-C603-4389-88F3-7C8FEBB10E08}"/>
    <dgm:cxn modelId="{E53A4B54-DA00-4C2D-BD5C-C7436224B8F2}" type="presOf" srcId="{F3AB909E-A8AE-46EE-83F4-4BD062461545}" destId="{DFB4FCFE-6F46-470E-9330-77F2C01BEB61}" srcOrd="0" destOrd="0" presId="urn:microsoft.com/office/officeart/2018/5/layout/CenteredIconLabelDescriptionList"/>
    <dgm:cxn modelId="{E198AF82-C2A9-493B-A30B-0CF83A40D846}" srcId="{E843F6AF-8673-4C78-8DBB-5EB54961F7DE}" destId="{F12C4E14-6B75-4AED-A6BC-F11FDCAA626B}" srcOrd="1" destOrd="0" parTransId="{39565BB9-261A-4B4F-96A4-A848474C7AE4}" sibTransId="{8EE026A0-A7E2-450B-86A2-5E5D84113BD6}"/>
    <dgm:cxn modelId="{3D53338B-2366-4D78-95B4-8697C3CC9F6D}" type="presOf" srcId="{69F28FC1-215A-44AD-9D15-3CE4C3D2DDE4}" destId="{5EF0EB72-45D5-4089-9E73-A5420F7DB823}" srcOrd="0" destOrd="1" presId="urn:microsoft.com/office/officeart/2018/5/layout/CenteredIconLabelDescriptionList"/>
    <dgm:cxn modelId="{25C05FA5-8E02-4AFA-B0D3-A293281B4298}" type="presOf" srcId="{E843F6AF-8673-4C78-8DBB-5EB54961F7DE}" destId="{72FCC6FC-236F-4B7C-89EF-25F38F48681A}" srcOrd="0" destOrd="0" presId="urn:microsoft.com/office/officeart/2018/5/layout/CenteredIconLabelDescriptionList"/>
    <dgm:cxn modelId="{49E0EEB5-E1FA-464F-99FF-65EB72D02DB0}" srcId="{34CD486E-AEFE-4B7D-8E4B-0F51672B33EA}" destId="{974A5851-DE01-4FB4-B9F1-B002881C3AEC}" srcOrd="0" destOrd="0" parTransId="{5DF375EB-61CB-4A59-B466-9E66237FC9A1}" sibTransId="{F83B0C4F-A059-49B1-B329-45A7BBC00D89}"/>
    <dgm:cxn modelId="{1678E5D3-E9B4-4DCF-B09F-A9FEF8E0C519}" type="presOf" srcId="{974A5851-DE01-4FB4-B9F1-B002881C3AEC}" destId="{6341B930-CCA7-442E-961F-431D57A99FA7}" srcOrd="0" destOrd="0" presId="urn:microsoft.com/office/officeart/2018/5/layout/CenteredIconLabelDescriptionList"/>
    <dgm:cxn modelId="{B3ACD6D9-1633-4F98-B05D-38B5C7415DF8}" srcId="{34CD486E-AEFE-4B7D-8E4B-0F51672B33EA}" destId="{D8936410-86BC-42BC-97E4-CFDB12296791}" srcOrd="1" destOrd="0" parTransId="{27D0C1C4-5E7A-4BB9-93E5-AA61F6A7E3E4}" sibTransId="{8E20255D-D07F-42AD-AAF9-36143B96289C}"/>
    <dgm:cxn modelId="{C4E83DDD-2187-4519-8929-A09D60A928B3}" srcId="{FDFBDD45-5530-4993-B456-9D1365B15E28}" destId="{F3AB909E-A8AE-46EE-83F4-4BD062461545}" srcOrd="0" destOrd="0" parTransId="{FF2C3871-6011-4DCA-BFD8-5B585EC26B01}" sibTransId="{687F763C-2F3F-40E6-9E10-AB1DC0EB9BCA}"/>
    <dgm:cxn modelId="{CD3064E8-5AD0-4750-8D24-2D72BF8C4DA3}" type="presOf" srcId="{A186149F-4061-4140-B8EF-E4AA6DDECE08}" destId="{6341B930-CCA7-442E-961F-431D57A99FA7}" srcOrd="0" destOrd="2" presId="urn:microsoft.com/office/officeart/2018/5/layout/CenteredIconLabelDescriptionList"/>
    <dgm:cxn modelId="{55C7D7EF-6959-413C-A0FB-D7461451B2A6}" type="presOf" srcId="{F12C4E14-6B75-4AED-A6BC-F11FDCAA626B}" destId="{FCDF6DCF-F498-415D-9999-C488CA9AF6D5}" srcOrd="0" destOrd="1" presId="urn:microsoft.com/office/officeart/2018/5/layout/CenteredIconLabelDescriptionList"/>
    <dgm:cxn modelId="{7234BEEB-3DE8-4CAE-ACE6-6AED4B0D5F90}" type="presParOf" srcId="{4FC4894A-2ED0-45A8-85BC-42BAE307E4C8}" destId="{1BFF3D5C-738D-4B4F-B7D3-B6ADBCC256E2}" srcOrd="0" destOrd="0" presId="urn:microsoft.com/office/officeart/2018/5/layout/CenteredIconLabelDescriptionList"/>
    <dgm:cxn modelId="{1F970DBA-F424-4FD7-92C1-F25A441986C2}" type="presParOf" srcId="{1BFF3D5C-738D-4B4F-B7D3-B6ADBCC256E2}" destId="{F384F0EC-AEC5-4BE0-BCC5-37D64E1EC01F}" srcOrd="0" destOrd="0" presId="urn:microsoft.com/office/officeart/2018/5/layout/CenteredIconLabelDescriptionList"/>
    <dgm:cxn modelId="{B7EF5D43-2016-4799-9B9B-5481733B6AA5}" type="presParOf" srcId="{1BFF3D5C-738D-4B4F-B7D3-B6ADBCC256E2}" destId="{8616E696-EE94-4B43-B1E1-5B5E476A193B}" srcOrd="1" destOrd="0" presId="urn:microsoft.com/office/officeart/2018/5/layout/CenteredIconLabelDescriptionList"/>
    <dgm:cxn modelId="{7D603B42-9C81-4C03-AC60-C341FFCB23C3}" type="presParOf" srcId="{1BFF3D5C-738D-4B4F-B7D3-B6ADBCC256E2}" destId="{DFB4FCFE-6F46-470E-9330-77F2C01BEB61}" srcOrd="2" destOrd="0" presId="urn:microsoft.com/office/officeart/2018/5/layout/CenteredIconLabelDescriptionList"/>
    <dgm:cxn modelId="{2D9D8449-22E8-4087-8CC4-7CFE4EF7D45D}" type="presParOf" srcId="{1BFF3D5C-738D-4B4F-B7D3-B6ADBCC256E2}" destId="{8630A79F-1CE4-4A3D-BD16-3D11052E43ED}" srcOrd="3" destOrd="0" presId="urn:microsoft.com/office/officeart/2018/5/layout/CenteredIconLabelDescriptionList"/>
    <dgm:cxn modelId="{773EA25B-4922-4FDD-88B9-9C7632D72EBB}" type="presParOf" srcId="{1BFF3D5C-738D-4B4F-B7D3-B6ADBCC256E2}" destId="{5EF0EB72-45D5-4089-9E73-A5420F7DB823}" srcOrd="4" destOrd="0" presId="urn:microsoft.com/office/officeart/2018/5/layout/CenteredIconLabelDescriptionList"/>
    <dgm:cxn modelId="{D7B8D5DF-B5FE-4024-9339-F10886144628}" type="presParOf" srcId="{4FC4894A-2ED0-45A8-85BC-42BAE307E4C8}" destId="{905D7E3F-804C-493C-92A3-5D010DCA90BA}" srcOrd="1" destOrd="0" presId="urn:microsoft.com/office/officeart/2018/5/layout/CenteredIconLabelDescriptionList"/>
    <dgm:cxn modelId="{90E8B113-9F89-429D-BDBF-BA5A13135FFB}" type="presParOf" srcId="{4FC4894A-2ED0-45A8-85BC-42BAE307E4C8}" destId="{3EBA55F6-97DC-4B8B-BA21-EDE0131FC332}" srcOrd="2" destOrd="0" presId="urn:microsoft.com/office/officeart/2018/5/layout/CenteredIconLabelDescriptionList"/>
    <dgm:cxn modelId="{0FA04CA4-9F3A-45EE-BA43-8856E08C72DF}" type="presParOf" srcId="{3EBA55F6-97DC-4B8B-BA21-EDE0131FC332}" destId="{BDBB9952-5D0B-4FCA-9A0B-94405D2ECD06}" srcOrd="0" destOrd="0" presId="urn:microsoft.com/office/officeart/2018/5/layout/CenteredIconLabelDescriptionList"/>
    <dgm:cxn modelId="{EF2C34FB-8DE3-462F-B9A6-250E9EBF51BB}" type="presParOf" srcId="{3EBA55F6-97DC-4B8B-BA21-EDE0131FC332}" destId="{00BE945F-21B5-4C13-81A7-C3175900104F}" srcOrd="1" destOrd="0" presId="urn:microsoft.com/office/officeart/2018/5/layout/CenteredIconLabelDescriptionList"/>
    <dgm:cxn modelId="{82C2F8B5-9373-40D9-80E2-4A568DCCC666}" type="presParOf" srcId="{3EBA55F6-97DC-4B8B-BA21-EDE0131FC332}" destId="{7B0789A0-AA4E-49A2-95B3-9F71D7151572}" srcOrd="2" destOrd="0" presId="urn:microsoft.com/office/officeart/2018/5/layout/CenteredIconLabelDescriptionList"/>
    <dgm:cxn modelId="{2DD9365B-1861-4874-9313-11A30E29C450}" type="presParOf" srcId="{3EBA55F6-97DC-4B8B-BA21-EDE0131FC332}" destId="{19A341C3-C0A5-4C09-82F7-28A00E1165B7}" srcOrd="3" destOrd="0" presId="urn:microsoft.com/office/officeart/2018/5/layout/CenteredIconLabelDescriptionList"/>
    <dgm:cxn modelId="{D6619F1C-28CE-47F8-B5EE-4B7E49440ABE}" type="presParOf" srcId="{3EBA55F6-97DC-4B8B-BA21-EDE0131FC332}" destId="{6341B930-CCA7-442E-961F-431D57A99FA7}" srcOrd="4" destOrd="0" presId="urn:microsoft.com/office/officeart/2018/5/layout/CenteredIconLabelDescriptionList"/>
    <dgm:cxn modelId="{102060C1-21B0-4D0E-9D0C-D92DAD1326BD}" type="presParOf" srcId="{4FC4894A-2ED0-45A8-85BC-42BAE307E4C8}" destId="{4DAFA8B4-CFF3-4FEE-81CE-3B50E9F50752}" srcOrd="3" destOrd="0" presId="urn:microsoft.com/office/officeart/2018/5/layout/CenteredIconLabelDescriptionList"/>
    <dgm:cxn modelId="{1C40F1D9-2A47-4626-B40A-9AA47458CDA7}" type="presParOf" srcId="{4FC4894A-2ED0-45A8-85BC-42BAE307E4C8}" destId="{2890F4C7-C611-48FF-B5BE-2C273C352A5E}" srcOrd="4" destOrd="0" presId="urn:microsoft.com/office/officeart/2018/5/layout/CenteredIconLabelDescriptionList"/>
    <dgm:cxn modelId="{7DE9E811-A741-4F7D-804B-2DB181C39CF7}" type="presParOf" srcId="{2890F4C7-C611-48FF-B5BE-2C273C352A5E}" destId="{2FAED442-025F-41FE-A3D3-228629048331}" srcOrd="0" destOrd="0" presId="urn:microsoft.com/office/officeart/2018/5/layout/CenteredIconLabelDescriptionList"/>
    <dgm:cxn modelId="{2E559D37-5256-4158-9C11-ABF9BBE78E14}" type="presParOf" srcId="{2890F4C7-C611-48FF-B5BE-2C273C352A5E}" destId="{FEFC5324-6604-43E0-BC4D-F11C54AAEAB9}" srcOrd="1" destOrd="0" presId="urn:microsoft.com/office/officeart/2018/5/layout/CenteredIconLabelDescriptionList"/>
    <dgm:cxn modelId="{D799A685-CBCC-4613-A821-CC20827331C0}" type="presParOf" srcId="{2890F4C7-C611-48FF-B5BE-2C273C352A5E}" destId="{72FCC6FC-236F-4B7C-89EF-25F38F48681A}" srcOrd="2" destOrd="0" presId="urn:microsoft.com/office/officeart/2018/5/layout/CenteredIconLabelDescriptionList"/>
    <dgm:cxn modelId="{7F30E31F-DF41-48DC-855A-26D578172820}" type="presParOf" srcId="{2890F4C7-C611-48FF-B5BE-2C273C352A5E}" destId="{FCEC9F4B-26C3-44D3-988E-816D2BA34D38}" srcOrd="3" destOrd="0" presId="urn:microsoft.com/office/officeart/2018/5/layout/CenteredIconLabelDescriptionList"/>
    <dgm:cxn modelId="{938F2B23-4DBD-4C7B-A44D-D37D25E3C59B}" type="presParOf" srcId="{2890F4C7-C611-48FF-B5BE-2C273C352A5E}" destId="{FCDF6DCF-F498-415D-9999-C488CA9AF6D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C25238-3B9A-454E-BC70-A824D395705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7939E4D-1335-452E-B1E3-FC9D517FBF18}">
      <dgm:prSet/>
      <dgm:spPr/>
      <dgm:t>
        <a:bodyPr/>
        <a:lstStyle/>
        <a:p>
          <a:pPr rtl="0"/>
          <a:r>
            <a:rPr lang="en-GB" b="1" dirty="0"/>
            <a:t>Leveraging Analysis and Mathematical Models</a:t>
          </a:r>
          <a:r>
            <a:rPr lang="en-GB" dirty="0"/>
            <a:t>:</a:t>
          </a:r>
          <a:r>
            <a:rPr lang="en-GB" dirty="0">
              <a:latin typeface="Aptos Display" panose="020F0302020204030204"/>
            </a:rPr>
            <a:t> </a:t>
          </a:r>
          <a:endParaRPr lang="en-US" dirty="0"/>
        </a:p>
      </dgm:t>
    </dgm:pt>
    <dgm:pt modelId="{1FC2B2AA-F559-4A18-B7BD-E2DD8A5F8DDB}" type="parTrans" cxnId="{3E70F2DA-97B8-4D56-A27A-D50214B4C76F}">
      <dgm:prSet/>
      <dgm:spPr/>
      <dgm:t>
        <a:bodyPr/>
        <a:lstStyle/>
        <a:p>
          <a:endParaRPr lang="en-US"/>
        </a:p>
      </dgm:t>
    </dgm:pt>
    <dgm:pt modelId="{491F3A67-E127-42AC-973F-FB3B008F1126}" type="sibTrans" cxnId="{3E70F2DA-97B8-4D56-A27A-D50214B4C76F}">
      <dgm:prSet/>
      <dgm:spPr/>
      <dgm:t>
        <a:bodyPr/>
        <a:lstStyle/>
        <a:p>
          <a:endParaRPr lang="en-US"/>
        </a:p>
      </dgm:t>
    </dgm:pt>
    <dgm:pt modelId="{D0D911A2-4BD3-46C0-8B73-8032E9F542F8}">
      <dgm:prSet/>
      <dgm:spPr/>
      <dgm:t>
        <a:bodyPr/>
        <a:lstStyle/>
        <a:p>
          <a:r>
            <a:rPr lang="en-GB" dirty="0"/>
            <a:t>Utilizes previously developed models for decryption algorithm implementation.</a:t>
          </a:r>
          <a:endParaRPr lang="en-US" dirty="0"/>
        </a:p>
      </dgm:t>
    </dgm:pt>
    <dgm:pt modelId="{68552BF5-C328-456E-A8CA-08A6AA813B38}" type="parTrans" cxnId="{D0B7DE7E-24CF-4C74-9FBA-F1241391ED23}">
      <dgm:prSet/>
      <dgm:spPr/>
      <dgm:t>
        <a:bodyPr/>
        <a:lstStyle/>
        <a:p>
          <a:endParaRPr lang="en-US"/>
        </a:p>
      </dgm:t>
    </dgm:pt>
    <dgm:pt modelId="{015A11AE-0E37-413F-8B71-F18EF61371F9}" type="sibTrans" cxnId="{D0B7DE7E-24CF-4C74-9FBA-F1241391ED23}">
      <dgm:prSet/>
      <dgm:spPr/>
      <dgm:t>
        <a:bodyPr/>
        <a:lstStyle/>
        <a:p>
          <a:endParaRPr lang="en-US"/>
        </a:p>
      </dgm:t>
    </dgm:pt>
    <dgm:pt modelId="{A63C0CD0-72F3-466C-B573-3A3A9F5995D4}">
      <dgm:prSet/>
      <dgm:spPr/>
      <dgm:t>
        <a:bodyPr/>
        <a:lstStyle/>
        <a:p>
          <a:r>
            <a:rPr lang="en-GB" b="1" dirty="0"/>
            <a:t>Mathematical Model Utilization</a:t>
          </a:r>
          <a:r>
            <a:rPr lang="en-GB" dirty="0"/>
            <a:t>:</a:t>
          </a:r>
          <a:endParaRPr lang="en-US" dirty="0"/>
        </a:p>
      </dgm:t>
    </dgm:pt>
    <dgm:pt modelId="{36F9909B-2736-4AF5-807D-0A132460C0F5}" type="parTrans" cxnId="{26134449-402E-43F5-BA9F-7CB2B5DFF789}">
      <dgm:prSet/>
      <dgm:spPr/>
      <dgm:t>
        <a:bodyPr/>
        <a:lstStyle/>
        <a:p>
          <a:endParaRPr lang="en-US"/>
        </a:p>
      </dgm:t>
    </dgm:pt>
    <dgm:pt modelId="{9117630F-6015-4DCD-9EF6-FB779DDF0274}" type="sibTrans" cxnId="{26134449-402E-43F5-BA9F-7CB2B5DFF789}">
      <dgm:prSet/>
      <dgm:spPr/>
      <dgm:t>
        <a:bodyPr/>
        <a:lstStyle/>
        <a:p>
          <a:endParaRPr lang="en-US"/>
        </a:p>
      </dgm:t>
    </dgm:pt>
    <dgm:pt modelId="{EBEE0CDE-074A-4358-BDE0-C8AAC4683590}">
      <dgm:prSet/>
      <dgm:spPr/>
      <dgm:t>
        <a:bodyPr/>
        <a:lstStyle/>
        <a:p>
          <a:r>
            <a:rPr lang="en-GB" dirty="0"/>
            <a:t>Reconstruction of polynomial using Lagrange interpolation from encrypted pairs.</a:t>
          </a:r>
          <a:endParaRPr lang="en-US" dirty="0"/>
        </a:p>
      </dgm:t>
    </dgm:pt>
    <dgm:pt modelId="{E3D4AC96-5A9A-414F-B508-63DFE46FC16C}" type="parTrans" cxnId="{2368C207-3413-48ED-A0F9-A81DB34949B0}">
      <dgm:prSet/>
      <dgm:spPr/>
      <dgm:t>
        <a:bodyPr/>
        <a:lstStyle/>
        <a:p>
          <a:endParaRPr lang="en-US"/>
        </a:p>
      </dgm:t>
    </dgm:pt>
    <dgm:pt modelId="{7636C4F1-B99F-4A90-A755-B27E79BC0984}" type="sibTrans" cxnId="{2368C207-3413-48ED-A0F9-A81DB34949B0}">
      <dgm:prSet/>
      <dgm:spPr/>
      <dgm:t>
        <a:bodyPr/>
        <a:lstStyle/>
        <a:p>
          <a:endParaRPr lang="en-US"/>
        </a:p>
      </dgm:t>
    </dgm:pt>
    <dgm:pt modelId="{77314AEA-9443-4E2D-9F2C-C4B40BBE6859}">
      <dgm:prSet/>
      <dgm:spPr/>
      <dgm:t>
        <a:bodyPr/>
        <a:lstStyle/>
        <a:p>
          <a:pPr rtl="0"/>
          <a:r>
            <a:rPr lang="en-GB" b="1" dirty="0"/>
            <a:t>Employment of Analysis Techniques</a:t>
          </a:r>
          <a:r>
            <a:rPr lang="en-GB" dirty="0"/>
            <a:t>:</a:t>
          </a:r>
          <a:r>
            <a:rPr lang="en-GB" dirty="0">
              <a:latin typeface="Aptos Display" panose="020F0302020204030204"/>
            </a:rPr>
            <a:t> </a:t>
          </a:r>
          <a:endParaRPr lang="en-US" dirty="0"/>
        </a:p>
      </dgm:t>
    </dgm:pt>
    <dgm:pt modelId="{154DAD70-C865-441F-9B2E-BDD8E3BC7781}" type="parTrans" cxnId="{05525968-5687-4098-9CF3-47963554EE48}">
      <dgm:prSet/>
      <dgm:spPr/>
      <dgm:t>
        <a:bodyPr/>
        <a:lstStyle/>
        <a:p>
          <a:endParaRPr lang="en-US"/>
        </a:p>
      </dgm:t>
    </dgm:pt>
    <dgm:pt modelId="{87A00665-B447-4B98-995A-344AF060B045}" type="sibTrans" cxnId="{05525968-5687-4098-9CF3-47963554EE48}">
      <dgm:prSet/>
      <dgm:spPr/>
      <dgm:t>
        <a:bodyPr/>
        <a:lstStyle/>
        <a:p>
          <a:endParaRPr lang="en-US"/>
        </a:p>
      </dgm:t>
    </dgm:pt>
    <dgm:pt modelId="{415AE008-7BCA-4EAB-B044-8201359CE9C1}">
      <dgm:prSet/>
      <dgm:spPr/>
      <dgm:t>
        <a:bodyPr/>
        <a:lstStyle/>
        <a:p>
          <a:r>
            <a:rPr lang="en-GB" dirty="0">
              <a:latin typeface="Aptos Display" panose="020F0302020204030204"/>
            </a:rPr>
            <a:t>Identifying</a:t>
          </a:r>
          <a:r>
            <a:rPr lang="en-GB" dirty="0"/>
            <a:t> vulnerabilities and patterns in encrypted messages to aid decryption process.</a:t>
          </a:r>
          <a:endParaRPr lang="en-US" dirty="0"/>
        </a:p>
      </dgm:t>
    </dgm:pt>
    <dgm:pt modelId="{B9E9FF08-2D85-4761-879E-0C477A96EDB0}" type="parTrans" cxnId="{2B8DF3CE-91C2-4E59-A658-D056F209E8B6}">
      <dgm:prSet/>
      <dgm:spPr/>
      <dgm:t>
        <a:bodyPr/>
        <a:lstStyle/>
        <a:p>
          <a:endParaRPr lang="en-US"/>
        </a:p>
      </dgm:t>
    </dgm:pt>
    <dgm:pt modelId="{21F17688-42B5-4151-9B46-6BAE17F430EB}" type="sibTrans" cxnId="{2B8DF3CE-91C2-4E59-A658-D056F209E8B6}">
      <dgm:prSet/>
      <dgm:spPr/>
      <dgm:t>
        <a:bodyPr/>
        <a:lstStyle/>
        <a:p>
          <a:endParaRPr lang="en-US"/>
        </a:p>
      </dgm:t>
    </dgm:pt>
    <dgm:pt modelId="{7740BBB0-E14F-4239-81B2-6E0CABE7B26E}">
      <dgm:prSet/>
      <dgm:spPr/>
      <dgm:t>
        <a:bodyPr/>
        <a:lstStyle/>
        <a:p>
          <a:pPr rtl="0"/>
          <a:r>
            <a:rPr lang="en-GB" b="1" dirty="0"/>
            <a:t>Rigorous Testing</a:t>
          </a:r>
          <a:r>
            <a:rPr lang="en-GB" dirty="0"/>
            <a:t>:</a:t>
          </a:r>
          <a:r>
            <a:rPr lang="en-GB" dirty="0">
              <a:latin typeface="Aptos Display" panose="020F0302020204030204"/>
            </a:rPr>
            <a:t> </a:t>
          </a:r>
          <a:endParaRPr lang="en-US" dirty="0"/>
        </a:p>
      </dgm:t>
    </dgm:pt>
    <dgm:pt modelId="{6CD48F01-9586-443A-BAD3-059A0B177DB2}" type="parTrans" cxnId="{F5886D0D-37C8-4633-B58C-23B22CFC85F9}">
      <dgm:prSet/>
      <dgm:spPr/>
      <dgm:t>
        <a:bodyPr/>
        <a:lstStyle/>
        <a:p>
          <a:endParaRPr lang="en-US"/>
        </a:p>
      </dgm:t>
    </dgm:pt>
    <dgm:pt modelId="{EB8591C2-57D8-49FE-848E-B04E88537501}" type="sibTrans" cxnId="{F5886D0D-37C8-4633-B58C-23B22CFC85F9}">
      <dgm:prSet/>
      <dgm:spPr/>
      <dgm:t>
        <a:bodyPr/>
        <a:lstStyle/>
        <a:p>
          <a:endParaRPr lang="en-US"/>
        </a:p>
      </dgm:t>
    </dgm:pt>
    <dgm:pt modelId="{F0B78A59-8653-4089-8592-19853FF9CA7D}">
      <dgm:prSet/>
      <dgm:spPr/>
      <dgm:t>
        <a:bodyPr/>
        <a:lstStyle/>
        <a:p>
          <a:r>
            <a:rPr lang="en-GB" dirty="0"/>
            <a:t>Ensuring accuracy and effectiveness of the decryption tool through comprehensive testing.</a:t>
          </a:r>
          <a:endParaRPr lang="en-US" dirty="0"/>
        </a:p>
      </dgm:t>
    </dgm:pt>
    <dgm:pt modelId="{400A435F-BCCE-48BA-908D-96DC6DDAAE2F}" type="parTrans" cxnId="{E107B13C-49E2-4EC4-AE26-B1B6B18AEA50}">
      <dgm:prSet/>
      <dgm:spPr/>
      <dgm:t>
        <a:bodyPr/>
        <a:lstStyle/>
        <a:p>
          <a:endParaRPr lang="en-US"/>
        </a:p>
      </dgm:t>
    </dgm:pt>
    <dgm:pt modelId="{79CEAB64-DE88-400C-8BBD-C573BCCCD0D9}" type="sibTrans" cxnId="{E107B13C-49E2-4EC4-AE26-B1B6B18AEA50}">
      <dgm:prSet/>
      <dgm:spPr/>
      <dgm:t>
        <a:bodyPr/>
        <a:lstStyle/>
        <a:p>
          <a:endParaRPr lang="en-US"/>
        </a:p>
      </dgm:t>
    </dgm:pt>
    <dgm:pt modelId="{084AA24B-AD5B-4EEC-A516-B9C1DE8A642F}">
      <dgm:prSet/>
      <dgm:spPr/>
      <dgm:t>
        <a:bodyPr/>
        <a:lstStyle/>
        <a:p>
          <a:r>
            <a:rPr lang="en-GB" b="1" dirty="0"/>
            <a:t>Verification of Reliability</a:t>
          </a:r>
          <a:r>
            <a:rPr lang="en-GB" dirty="0"/>
            <a:t>:</a:t>
          </a:r>
          <a:endParaRPr lang="en-US" dirty="0"/>
        </a:p>
      </dgm:t>
    </dgm:pt>
    <dgm:pt modelId="{EE81E46A-A60F-4DC7-98CC-78EEB2A77DB4}" type="parTrans" cxnId="{5E5BE016-FD80-4E50-8640-02473FEA1EB9}">
      <dgm:prSet/>
      <dgm:spPr/>
      <dgm:t>
        <a:bodyPr/>
        <a:lstStyle/>
        <a:p>
          <a:endParaRPr lang="en-US"/>
        </a:p>
      </dgm:t>
    </dgm:pt>
    <dgm:pt modelId="{5F16AFFA-95D8-4096-BAE3-6FC96DD9EC1B}" type="sibTrans" cxnId="{5E5BE016-FD80-4E50-8640-02473FEA1EB9}">
      <dgm:prSet/>
      <dgm:spPr/>
      <dgm:t>
        <a:bodyPr/>
        <a:lstStyle/>
        <a:p>
          <a:endParaRPr lang="en-US"/>
        </a:p>
      </dgm:t>
    </dgm:pt>
    <dgm:pt modelId="{9A97D68C-1000-479E-9AD8-F615915D6583}">
      <dgm:prSet/>
      <dgm:spPr/>
      <dgm:t>
        <a:bodyPr/>
        <a:lstStyle/>
        <a:p>
          <a:r>
            <a:rPr lang="en-GB" dirty="0"/>
            <a:t>Ensuring the tool can decrypt messages encrypted with Shamir's Secret Encryption.</a:t>
          </a:r>
          <a:endParaRPr lang="en-US" dirty="0"/>
        </a:p>
      </dgm:t>
    </dgm:pt>
    <dgm:pt modelId="{94F14C59-A76E-4CC8-AEF2-FA485A15D2B0}" type="parTrans" cxnId="{63036A09-A950-4E35-B1AA-F935922341A7}">
      <dgm:prSet/>
      <dgm:spPr/>
      <dgm:t>
        <a:bodyPr/>
        <a:lstStyle/>
        <a:p>
          <a:endParaRPr lang="en-US"/>
        </a:p>
      </dgm:t>
    </dgm:pt>
    <dgm:pt modelId="{F14DE226-8055-4D50-A521-1F77872CC987}" type="sibTrans" cxnId="{63036A09-A950-4E35-B1AA-F935922341A7}">
      <dgm:prSet/>
      <dgm:spPr/>
      <dgm:t>
        <a:bodyPr/>
        <a:lstStyle/>
        <a:p>
          <a:endParaRPr lang="en-US"/>
        </a:p>
      </dgm:t>
    </dgm:pt>
    <dgm:pt modelId="{31B4D582-9BD2-4C2F-BB24-56EEBE366210}">
      <dgm:prSet/>
      <dgm:spPr/>
      <dgm:t>
        <a:bodyPr/>
        <a:lstStyle/>
        <a:p>
          <a:pPr rtl="0"/>
          <a:r>
            <a:rPr lang="en-GB" b="1" dirty="0"/>
            <a:t>Scenario-Based Testing</a:t>
          </a:r>
          <a:r>
            <a:rPr lang="en-GB" dirty="0"/>
            <a:t>:</a:t>
          </a:r>
          <a:r>
            <a:rPr lang="en-GB" dirty="0">
              <a:latin typeface="Aptos Display" panose="020F0302020204030204"/>
            </a:rPr>
            <a:t> </a:t>
          </a:r>
          <a:endParaRPr lang="en-US" dirty="0"/>
        </a:p>
      </dgm:t>
    </dgm:pt>
    <dgm:pt modelId="{62BAB96F-1915-4B84-B08B-88BA42C9F995}" type="parTrans" cxnId="{827570B2-F180-4295-9977-B5CC60C15D6E}">
      <dgm:prSet/>
      <dgm:spPr/>
      <dgm:t>
        <a:bodyPr/>
        <a:lstStyle/>
        <a:p>
          <a:endParaRPr lang="en-US"/>
        </a:p>
      </dgm:t>
    </dgm:pt>
    <dgm:pt modelId="{FC563D9B-2B13-4967-8D9F-A3C0C32EEEFA}" type="sibTrans" cxnId="{827570B2-F180-4295-9977-B5CC60C15D6E}">
      <dgm:prSet/>
      <dgm:spPr/>
      <dgm:t>
        <a:bodyPr/>
        <a:lstStyle/>
        <a:p>
          <a:endParaRPr lang="en-US"/>
        </a:p>
      </dgm:t>
    </dgm:pt>
    <dgm:pt modelId="{E031463E-19FC-4E2E-AD6F-79908B5C638E}">
      <dgm:prSet/>
      <dgm:spPr/>
      <dgm:t>
        <a:bodyPr/>
        <a:lstStyle/>
        <a:p>
          <a:r>
            <a:rPr lang="en-GB" dirty="0"/>
            <a:t>Evaluation of tool performance across different encryption scenarios for robustness.</a:t>
          </a:r>
          <a:endParaRPr lang="en-US" dirty="0"/>
        </a:p>
      </dgm:t>
    </dgm:pt>
    <dgm:pt modelId="{0F0EA2FE-E4F3-4C7C-BD9A-1E508147BB0A}" type="parTrans" cxnId="{066DC231-44AB-42B1-8633-488046C70C5F}">
      <dgm:prSet/>
      <dgm:spPr/>
      <dgm:t>
        <a:bodyPr/>
        <a:lstStyle/>
        <a:p>
          <a:endParaRPr lang="en-US"/>
        </a:p>
      </dgm:t>
    </dgm:pt>
    <dgm:pt modelId="{4E99E077-8801-4B8A-B840-24328535DD79}" type="sibTrans" cxnId="{066DC231-44AB-42B1-8633-488046C70C5F}">
      <dgm:prSet/>
      <dgm:spPr/>
      <dgm:t>
        <a:bodyPr/>
        <a:lstStyle/>
        <a:p>
          <a:endParaRPr lang="en-US"/>
        </a:p>
      </dgm:t>
    </dgm:pt>
    <dgm:pt modelId="{574281C2-B038-42F9-BCEC-89EA05600306}">
      <dgm:prSet/>
      <dgm:spPr/>
      <dgm:t>
        <a:bodyPr/>
        <a:lstStyle/>
        <a:p>
          <a:pPr rtl="0"/>
          <a:r>
            <a:rPr lang="en-GB" b="1" dirty="0"/>
            <a:t>Integration for Security</a:t>
          </a:r>
          <a:r>
            <a:rPr lang="en-GB" dirty="0"/>
            <a:t>:</a:t>
          </a:r>
          <a:r>
            <a:rPr lang="en-GB" dirty="0">
              <a:latin typeface="Aptos Display" panose="020F0302020204030204"/>
            </a:rPr>
            <a:t> </a:t>
          </a:r>
          <a:endParaRPr lang="en-US" dirty="0"/>
        </a:p>
      </dgm:t>
    </dgm:pt>
    <dgm:pt modelId="{535432D3-65B4-42DA-9A54-9ACF9437F580}" type="parTrans" cxnId="{E582FAFE-5513-4515-A4A9-5B519921177C}">
      <dgm:prSet/>
      <dgm:spPr/>
      <dgm:t>
        <a:bodyPr/>
        <a:lstStyle/>
        <a:p>
          <a:endParaRPr lang="en-US"/>
        </a:p>
      </dgm:t>
    </dgm:pt>
    <dgm:pt modelId="{52F7CA64-8C79-410E-BF5A-67521CD37CC2}" type="sibTrans" cxnId="{E582FAFE-5513-4515-A4A9-5B519921177C}">
      <dgm:prSet/>
      <dgm:spPr/>
      <dgm:t>
        <a:bodyPr/>
        <a:lstStyle/>
        <a:p>
          <a:endParaRPr lang="en-US"/>
        </a:p>
      </dgm:t>
    </dgm:pt>
    <dgm:pt modelId="{DA570961-0490-4DCB-873A-656D73B93EEF}">
      <dgm:prSet/>
      <dgm:spPr/>
      <dgm:t>
        <a:bodyPr/>
        <a:lstStyle/>
        <a:p>
          <a:r>
            <a:rPr lang="en-GB" dirty="0"/>
            <a:t>Integration of analysis, mathematical models, and testing for secure message decryption.</a:t>
          </a:r>
          <a:endParaRPr lang="en-US" dirty="0"/>
        </a:p>
      </dgm:t>
    </dgm:pt>
    <dgm:pt modelId="{E461DF4F-F74B-4EA9-B2C2-92DA681AD2DD}" type="parTrans" cxnId="{7D02E25B-F30A-441A-AA98-256393D34427}">
      <dgm:prSet/>
      <dgm:spPr/>
      <dgm:t>
        <a:bodyPr/>
        <a:lstStyle/>
        <a:p>
          <a:endParaRPr lang="en-US"/>
        </a:p>
      </dgm:t>
    </dgm:pt>
    <dgm:pt modelId="{F29F4922-32C0-4B11-875A-9A6ED4531871}" type="sibTrans" cxnId="{7D02E25B-F30A-441A-AA98-256393D34427}">
      <dgm:prSet/>
      <dgm:spPr/>
      <dgm:t>
        <a:bodyPr/>
        <a:lstStyle/>
        <a:p>
          <a:endParaRPr lang="en-US"/>
        </a:p>
      </dgm:t>
    </dgm:pt>
    <dgm:pt modelId="{73C49C22-4DEC-4C49-B2BE-07B8B677ABDE}" type="pres">
      <dgm:prSet presAssocID="{9AC25238-3B9A-454E-BC70-A824D3957054}" presName="vert0" presStyleCnt="0">
        <dgm:presLayoutVars>
          <dgm:dir/>
          <dgm:animOne val="branch"/>
          <dgm:animLvl val="lvl"/>
        </dgm:presLayoutVars>
      </dgm:prSet>
      <dgm:spPr/>
    </dgm:pt>
    <dgm:pt modelId="{12FE5C3C-3738-4B7E-B6E1-57AC64163108}" type="pres">
      <dgm:prSet presAssocID="{87939E4D-1335-452E-B1E3-FC9D517FBF18}" presName="thickLine" presStyleLbl="alignNode1" presStyleIdx="0" presStyleCnt="7"/>
      <dgm:spPr/>
    </dgm:pt>
    <dgm:pt modelId="{7174B7D8-66A7-451E-90E3-3D067FDA171D}" type="pres">
      <dgm:prSet presAssocID="{87939E4D-1335-452E-B1E3-FC9D517FBF18}" presName="horz1" presStyleCnt="0"/>
      <dgm:spPr/>
    </dgm:pt>
    <dgm:pt modelId="{417FEA2B-7477-444A-8FDA-D9C196A958A4}" type="pres">
      <dgm:prSet presAssocID="{87939E4D-1335-452E-B1E3-FC9D517FBF18}" presName="tx1" presStyleLbl="revTx" presStyleIdx="0" presStyleCnt="14"/>
      <dgm:spPr/>
    </dgm:pt>
    <dgm:pt modelId="{3F39AADC-52AE-413B-BB35-9ACE56266BE5}" type="pres">
      <dgm:prSet presAssocID="{87939E4D-1335-452E-B1E3-FC9D517FBF18}" presName="vert1" presStyleCnt="0"/>
      <dgm:spPr/>
    </dgm:pt>
    <dgm:pt modelId="{91D4097B-6E66-4EB0-B967-939B49857E07}" type="pres">
      <dgm:prSet presAssocID="{D0D911A2-4BD3-46C0-8B73-8032E9F542F8}" presName="vertSpace2a" presStyleCnt="0"/>
      <dgm:spPr/>
    </dgm:pt>
    <dgm:pt modelId="{DE5AC6DE-9D32-436B-AA38-49D645D6ED1E}" type="pres">
      <dgm:prSet presAssocID="{D0D911A2-4BD3-46C0-8B73-8032E9F542F8}" presName="horz2" presStyleCnt="0"/>
      <dgm:spPr/>
    </dgm:pt>
    <dgm:pt modelId="{A24FEA90-7570-4CEF-96D6-3EF58D888374}" type="pres">
      <dgm:prSet presAssocID="{D0D911A2-4BD3-46C0-8B73-8032E9F542F8}" presName="horzSpace2" presStyleCnt="0"/>
      <dgm:spPr/>
    </dgm:pt>
    <dgm:pt modelId="{0FA37A72-3FC4-4B9C-AB65-D02600927654}" type="pres">
      <dgm:prSet presAssocID="{D0D911A2-4BD3-46C0-8B73-8032E9F542F8}" presName="tx2" presStyleLbl="revTx" presStyleIdx="1" presStyleCnt="14"/>
      <dgm:spPr/>
    </dgm:pt>
    <dgm:pt modelId="{DB8AB2BF-B9AE-4D30-9C6E-2743ECAD0CC8}" type="pres">
      <dgm:prSet presAssocID="{D0D911A2-4BD3-46C0-8B73-8032E9F542F8}" presName="vert2" presStyleCnt="0"/>
      <dgm:spPr/>
    </dgm:pt>
    <dgm:pt modelId="{C3D4FE29-6032-4BAB-B57D-062555DAA944}" type="pres">
      <dgm:prSet presAssocID="{D0D911A2-4BD3-46C0-8B73-8032E9F542F8}" presName="thinLine2b" presStyleLbl="callout" presStyleIdx="0" presStyleCnt="7"/>
      <dgm:spPr/>
    </dgm:pt>
    <dgm:pt modelId="{EBE75A25-15BF-4D64-89A0-2E903273A2D8}" type="pres">
      <dgm:prSet presAssocID="{D0D911A2-4BD3-46C0-8B73-8032E9F542F8}" presName="vertSpace2b" presStyleCnt="0"/>
      <dgm:spPr/>
    </dgm:pt>
    <dgm:pt modelId="{11D92208-797D-4C23-B3AE-D531E0254E20}" type="pres">
      <dgm:prSet presAssocID="{A63C0CD0-72F3-466C-B573-3A3A9F5995D4}" presName="thickLine" presStyleLbl="alignNode1" presStyleIdx="1" presStyleCnt="7"/>
      <dgm:spPr/>
    </dgm:pt>
    <dgm:pt modelId="{5E1D9857-FC14-4D54-9A1D-2E39CBD7EDF0}" type="pres">
      <dgm:prSet presAssocID="{A63C0CD0-72F3-466C-B573-3A3A9F5995D4}" presName="horz1" presStyleCnt="0"/>
      <dgm:spPr/>
    </dgm:pt>
    <dgm:pt modelId="{095341FB-046F-4B33-9920-DCDC8474BD66}" type="pres">
      <dgm:prSet presAssocID="{A63C0CD0-72F3-466C-B573-3A3A9F5995D4}" presName="tx1" presStyleLbl="revTx" presStyleIdx="2" presStyleCnt="14"/>
      <dgm:spPr/>
    </dgm:pt>
    <dgm:pt modelId="{F6C65C88-E8A8-447A-8D03-E306A19B1B2F}" type="pres">
      <dgm:prSet presAssocID="{A63C0CD0-72F3-466C-B573-3A3A9F5995D4}" presName="vert1" presStyleCnt="0"/>
      <dgm:spPr/>
    </dgm:pt>
    <dgm:pt modelId="{8DB3563E-E4D0-4B54-A1C8-63E26956ECE2}" type="pres">
      <dgm:prSet presAssocID="{EBEE0CDE-074A-4358-BDE0-C8AAC4683590}" presName="vertSpace2a" presStyleCnt="0"/>
      <dgm:spPr/>
    </dgm:pt>
    <dgm:pt modelId="{1AD803B0-E997-42FD-BB9F-6BC05EB90E2D}" type="pres">
      <dgm:prSet presAssocID="{EBEE0CDE-074A-4358-BDE0-C8AAC4683590}" presName="horz2" presStyleCnt="0"/>
      <dgm:spPr/>
    </dgm:pt>
    <dgm:pt modelId="{0EB4B403-AAB2-4957-A93A-839462396518}" type="pres">
      <dgm:prSet presAssocID="{EBEE0CDE-074A-4358-BDE0-C8AAC4683590}" presName="horzSpace2" presStyleCnt="0"/>
      <dgm:spPr/>
    </dgm:pt>
    <dgm:pt modelId="{35557C00-AF2B-43D4-99A1-BBA28897E1E0}" type="pres">
      <dgm:prSet presAssocID="{EBEE0CDE-074A-4358-BDE0-C8AAC4683590}" presName="tx2" presStyleLbl="revTx" presStyleIdx="3" presStyleCnt="14"/>
      <dgm:spPr/>
    </dgm:pt>
    <dgm:pt modelId="{2C3B577A-D7E5-4B42-B962-F8B7D60C89DB}" type="pres">
      <dgm:prSet presAssocID="{EBEE0CDE-074A-4358-BDE0-C8AAC4683590}" presName="vert2" presStyleCnt="0"/>
      <dgm:spPr/>
    </dgm:pt>
    <dgm:pt modelId="{D39562F6-6F48-4ACD-B650-AA46F8E6F7F2}" type="pres">
      <dgm:prSet presAssocID="{EBEE0CDE-074A-4358-BDE0-C8AAC4683590}" presName="thinLine2b" presStyleLbl="callout" presStyleIdx="1" presStyleCnt="7"/>
      <dgm:spPr/>
    </dgm:pt>
    <dgm:pt modelId="{D9606EA2-3B38-41B7-9798-CFE32448FABF}" type="pres">
      <dgm:prSet presAssocID="{EBEE0CDE-074A-4358-BDE0-C8AAC4683590}" presName="vertSpace2b" presStyleCnt="0"/>
      <dgm:spPr/>
    </dgm:pt>
    <dgm:pt modelId="{A2BB7810-A5D8-4E80-9CD2-076676C9CD16}" type="pres">
      <dgm:prSet presAssocID="{77314AEA-9443-4E2D-9F2C-C4B40BBE6859}" presName="thickLine" presStyleLbl="alignNode1" presStyleIdx="2" presStyleCnt="7"/>
      <dgm:spPr/>
    </dgm:pt>
    <dgm:pt modelId="{42985DF8-6B9C-4B6B-8B3E-FF73B316BEF7}" type="pres">
      <dgm:prSet presAssocID="{77314AEA-9443-4E2D-9F2C-C4B40BBE6859}" presName="horz1" presStyleCnt="0"/>
      <dgm:spPr/>
    </dgm:pt>
    <dgm:pt modelId="{DEC2D5D3-15D8-4B10-A6B9-935B6F2B0082}" type="pres">
      <dgm:prSet presAssocID="{77314AEA-9443-4E2D-9F2C-C4B40BBE6859}" presName="tx1" presStyleLbl="revTx" presStyleIdx="4" presStyleCnt="14"/>
      <dgm:spPr/>
    </dgm:pt>
    <dgm:pt modelId="{10661F97-6672-4EB3-93A8-A5F1B44A4B7F}" type="pres">
      <dgm:prSet presAssocID="{77314AEA-9443-4E2D-9F2C-C4B40BBE6859}" presName="vert1" presStyleCnt="0"/>
      <dgm:spPr/>
    </dgm:pt>
    <dgm:pt modelId="{A9B59740-48CC-4965-9065-CBEA306F6E79}" type="pres">
      <dgm:prSet presAssocID="{415AE008-7BCA-4EAB-B044-8201359CE9C1}" presName="vertSpace2a" presStyleCnt="0"/>
      <dgm:spPr/>
    </dgm:pt>
    <dgm:pt modelId="{9E9D9B02-B0D7-4961-A733-C5A1F012DBF7}" type="pres">
      <dgm:prSet presAssocID="{415AE008-7BCA-4EAB-B044-8201359CE9C1}" presName="horz2" presStyleCnt="0"/>
      <dgm:spPr/>
    </dgm:pt>
    <dgm:pt modelId="{0ADE1A5F-E34A-4099-B5A8-D2AC987D07CE}" type="pres">
      <dgm:prSet presAssocID="{415AE008-7BCA-4EAB-B044-8201359CE9C1}" presName="horzSpace2" presStyleCnt="0"/>
      <dgm:spPr/>
    </dgm:pt>
    <dgm:pt modelId="{51738752-EA84-45F3-9278-9F696DA2D4CF}" type="pres">
      <dgm:prSet presAssocID="{415AE008-7BCA-4EAB-B044-8201359CE9C1}" presName="tx2" presStyleLbl="revTx" presStyleIdx="5" presStyleCnt="14"/>
      <dgm:spPr/>
    </dgm:pt>
    <dgm:pt modelId="{2C53E4A9-D6AD-404F-8FCE-702254084693}" type="pres">
      <dgm:prSet presAssocID="{415AE008-7BCA-4EAB-B044-8201359CE9C1}" presName="vert2" presStyleCnt="0"/>
      <dgm:spPr/>
    </dgm:pt>
    <dgm:pt modelId="{55C2AF4E-2A00-4B6D-BD81-820510003EB4}" type="pres">
      <dgm:prSet presAssocID="{415AE008-7BCA-4EAB-B044-8201359CE9C1}" presName="thinLine2b" presStyleLbl="callout" presStyleIdx="2" presStyleCnt="7"/>
      <dgm:spPr/>
    </dgm:pt>
    <dgm:pt modelId="{23F570E7-1A62-48F7-8643-5047BAA39B13}" type="pres">
      <dgm:prSet presAssocID="{415AE008-7BCA-4EAB-B044-8201359CE9C1}" presName="vertSpace2b" presStyleCnt="0"/>
      <dgm:spPr/>
    </dgm:pt>
    <dgm:pt modelId="{228B359A-0FB6-43D4-997B-3CD34A7E7900}" type="pres">
      <dgm:prSet presAssocID="{7740BBB0-E14F-4239-81B2-6E0CABE7B26E}" presName="thickLine" presStyleLbl="alignNode1" presStyleIdx="3" presStyleCnt="7"/>
      <dgm:spPr/>
    </dgm:pt>
    <dgm:pt modelId="{DC80B999-F2A4-43B0-8E11-B1D51844A1F4}" type="pres">
      <dgm:prSet presAssocID="{7740BBB0-E14F-4239-81B2-6E0CABE7B26E}" presName="horz1" presStyleCnt="0"/>
      <dgm:spPr/>
    </dgm:pt>
    <dgm:pt modelId="{E088E987-F027-44F3-8EE5-79B5FC1C4D98}" type="pres">
      <dgm:prSet presAssocID="{7740BBB0-E14F-4239-81B2-6E0CABE7B26E}" presName="tx1" presStyleLbl="revTx" presStyleIdx="6" presStyleCnt="14"/>
      <dgm:spPr/>
    </dgm:pt>
    <dgm:pt modelId="{50016935-6E91-47EA-A597-F00C3004A6A1}" type="pres">
      <dgm:prSet presAssocID="{7740BBB0-E14F-4239-81B2-6E0CABE7B26E}" presName="vert1" presStyleCnt="0"/>
      <dgm:spPr/>
    </dgm:pt>
    <dgm:pt modelId="{B6758328-186D-45AB-A22C-E7EEC89FE3EC}" type="pres">
      <dgm:prSet presAssocID="{F0B78A59-8653-4089-8592-19853FF9CA7D}" presName="vertSpace2a" presStyleCnt="0"/>
      <dgm:spPr/>
    </dgm:pt>
    <dgm:pt modelId="{1C1CAFCD-8A09-4470-8368-86AFAB0123FB}" type="pres">
      <dgm:prSet presAssocID="{F0B78A59-8653-4089-8592-19853FF9CA7D}" presName="horz2" presStyleCnt="0"/>
      <dgm:spPr/>
    </dgm:pt>
    <dgm:pt modelId="{244C082B-7BDC-4D37-BD66-C81A737D6CE3}" type="pres">
      <dgm:prSet presAssocID="{F0B78A59-8653-4089-8592-19853FF9CA7D}" presName="horzSpace2" presStyleCnt="0"/>
      <dgm:spPr/>
    </dgm:pt>
    <dgm:pt modelId="{E2107A95-EE39-44EF-B761-498177235D78}" type="pres">
      <dgm:prSet presAssocID="{F0B78A59-8653-4089-8592-19853FF9CA7D}" presName="tx2" presStyleLbl="revTx" presStyleIdx="7" presStyleCnt="14"/>
      <dgm:spPr/>
    </dgm:pt>
    <dgm:pt modelId="{E349A809-D739-432A-97B2-D3077D194137}" type="pres">
      <dgm:prSet presAssocID="{F0B78A59-8653-4089-8592-19853FF9CA7D}" presName="vert2" presStyleCnt="0"/>
      <dgm:spPr/>
    </dgm:pt>
    <dgm:pt modelId="{5584D6A2-4F89-4955-8C1B-6F4D780153F1}" type="pres">
      <dgm:prSet presAssocID="{F0B78A59-8653-4089-8592-19853FF9CA7D}" presName="thinLine2b" presStyleLbl="callout" presStyleIdx="3" presStyleCnt="7"/>
      <dgm:spPr/>
    </dgm:pt>
    <dgm:pt modelId="{3DEBFE4F-BAEF-4D63-A8D2-9D03ED5E6005}" type="pres">
      <dgm:prSet presAssocID="{F0B78A59-8653-4089-8592-19853FF9CA7D}" presName="vertSpace2b" presStyleCnt="0"/>
      <dgm:spPr/>
    </dgm:pt>
    <dgm:pt modelId="{3A3A0D0A-E7A9-4AAB-9988-F143016F006F}" type="pres">
      <dgm:prSet presAssocID="{084AA24B-AD5B-4EEC-A516-B9C1DE8A642F}" presName="thickLine" presStyleLbl="alignNode1" presStyleIdx="4" presStyleCnt="7"/>
      <dgm:spPr/>
    </dgm:pt>
    <dgm:pt modelId="{12E02696-977F-4420-8626-FC4519469291}" type="pres">
      <dgm:prSet presAssocID="{084AA24B-AD5B-4EEC-A516-B9C1DE8A642F}" presName="horz1" presStyleCnt="0"/>
      <dgm:spPr/>
    </dgm:pt>
    <dgm:pt modelId="{A1765E8D-458B-4563-B337-0B6E6AE05F20}" type="pres">
      <dgm:prSet presAssocID="{084AA24B-AD5B-4EEC-A516-B9C1DE8A642F}" presName="tx1" presStyleLbl="revTx" presStyleIdx="8" presStyleCnt="14"/>
      <dgm:spPr/>
    </dgm:pt>
    <dgm:pt modelId="{4D26CDF4-BA5B-4529-AEB5-3B5544104CC2}" type="pres">
      <dgm:prSet presAssocID="{084AA24B-AD5B-4EEC-A516-B9C1DE8A642F}" presName="vert1" presStyleCnt="0"/>
      <dgm:spPr/>
    </dgm:pt>
    <dgm:pt modelId="{099AC775-0A51-4C48-A901-F75024140EFF}" type="pres">
      <dgm:prSet presAssocID="{9A97D68C-1000-479E-9AD8-F615915D6583}" presName="vertSpace2a" presStyleCnt="0"/>
      <dgm:spPr/>
    </dgm:pt>
    <dgm:pt modelId="{45210067-D477-4680-B9C6-E2B9A51D9A24}" type="pres">
      <dgm:prSet presAssocID="{9A97D68C-1000-479E-9AD8-F615915D6583}" presName="horz2" presStyleCnt="0"/>
      <dgm:spPr/>
    </dgm:pt>
    <dgm:pt modelId="{863E38DA-AE80-4694-AB19-658918ED7DAC}" type="pres">
      <dgm:prSet presAssocID="{9A97D68C-1000-479E-9AD8-F615915D6583}" presName="horzSpace2" presStyleCnt="0"/>
      <dgm:spPr/>
    </dgm:pt>
    <dgm:pt modelId="{090BAA33-83FE-4193-BE79-2832D39E31A5}" type="pres">
      <dgm:prSet presAssocID="{9A97D68C-1000-479E-9AD8-F615915D6583}" presName="tx2" presStyleLbl="revTx" presStyleIdx="9" presStyleCnt="14"/>
      <dgm:spPr/>
    </dgm:pt>
    <dgm:pt modelId="{FAB5545D-EA27-4A9C-950E-3E9D64439865}" type="pres">
      <dgm:prSet presAssocID="{9A97D68C-1000-479E-9AD8-F615915D6583}" presName="vert2" presStyleCnt="0"/>
      <dgm:spPr/>
    </dgm:pt>
    <dgm:pt modelId="{E65EC277-72C8-4663-8B4F-9B78FE80B668}" type="pres">
      <dgm:prSet presAssocID="{9A97D68C-1000-479E-9AD8-F615915D6583}" presName="thinLine2b" presStyleLbl="callout" presStyleIdx="4" presStyleCnt="7"/>
      <dgm:spPr/>
    </dgm:pt>
    <dgm:pt modelId="{C517067E-A6E5-4560-8388-C4C11A90B6D1}" type="pres">
      <dgm:prSet presAssocID="{9A97D68C-1000-479E-9AD8-F615915D6583}" presName="vertSpace2b" presStyleCnt="0"/>
      <dgm:spPr/>
    </dgm:pt>
    <dgm:pt modelId="{944327D3-C6E4-4331-8284-933E21D48966}" type="pres">
      <dgm:prSet presAssocID="{31B4D582-9BD2-4C2F-BB24-56EEBE366210}" presName="thickLine" presStyleLbl="alignNode1" presStyleIdx="5" presStyleCnt="7"/>
      <dgm:spPr/>
    </dgm:pt>
    <dgm:pt modelId="{AB6A96A2-6432-4C09-9D7A-93A7F84A8AEC}" type="pres">
      <dgm:prSet presAssocID="{31B4D582-9BD2-4C2F-BB24-56EEBE366210}" presName="horz1" presStyleCnt="0"/>
      <dgm:spPr/>
    </dgm:pt>
    <dgm:pt modelId="{B9DBAA7B-98C0-481C-82D9-2D48E0D6E416}" type="pres">
      <dgm:prSet presAssocID="{31B4D582-9BD2-4C2F-BB24-56EEBE366210}" presName="tx1" presStyleLbl="revTx" presStyleIdx="10" presStyleCnt="14"/>
      <dgm:spPr/>
    </dgm:pt>
    <dgm:pt modelId="{B6D6BA66-7788-4738-A4C7-D58796811518}" type="pres">
      <dgm:prSet presAssocID="{31B4D582-9BD2-4C2F-BB24-56EEBE366210}" presName="vert1" presStyleCnt="0"/>
      <dgm:spPr/>
    </dgm:pt>
    <dgm:pt modelId="{B31E331E-08C9-43DC-B2F1-97353794F568}" type="pres">
      <dgm:prSet presAssocID="{E031463E-19FC-4E2E-AD6F-79908B5C638E}" presName="vertSpace2a" presStyleCnt="0"/>
      <dgm:spPr/>
    </dgm:pt>
    <dgm:pt modelId="{5094A829-9B47-42D3-BA09-95B7FAD0C167}" type="pres">
      <dgm:prSet presAssocID="{E031463E-19FC-4E2E-AD6F-79908B5C638E}" presName="horz2" presStyleCnt="0"/>
      <dgm:spPr/>
    </dgm:pt>
    <dgm:pt modelId="{DE3C5689-6375-4D6C-A19A-D9F87E6F2B8C}" type="pres">
      <dgm:prSet presAssocID="{E031463E-19FC-4E2E-AD6F-79908B5C638E}" presName="horzSpace2" presStyleCnt="0"/>
      <dgm:spPr/>
    </dgm:pt>
    <dgm:pt modelId="{72BCB6FC-6B24-4731-AC51-177C0F6BD2CC}" type="pres">
      <dgm:prSet presAssocID="{E031463E-19FC-4E2E-AD6F-79908B5C638E}" presName="tx2" presStyleLbl="revTx" presStyleIdx="11" presStyleCnt="14"/>
      <dgm:spPr/>
    </dgm:pt>
    <dgm:pt modelId="{9DC7E3EA-8871-47E6-8A36-860A0164F321}" type="pres">
      <dgm:prSet presAssocID="{E031463E-19FC-4E2E-AD6F-79908B5C638E}" presName="vert2" presStyleCnt="0"/>
      <dgm:spPr/>
    </dgm:pt>
    <dgm:pt modelId="{174B129F-474B-47FB-8BDF-D81F315FE552}" type="pres">
      <dgm:prSet presAssocID="{E031463E-19FC-4E2E-AD6F-79908B5C638E}" presName="thinLine2b" presStyleLbl="callout" presStyleIdx="5" presStyleCnt="7"/>
      <dgm:spPr/>
    </dgm:pt>
    <dgm:pt modelId="{35DF7D7C-309B-4AE1-B2BF-32AE027EBE34}" type="pres">
      <dgm:prSet presAssocID="{E031463E-19FC-4E2E-AD6F-79908B5C638E}" presName="vertSpace2b" presStyleCnt="0"/>
      <dgm:spPr/>
    </dgm:pt>
    <dgm:pt modelId="{052E8708-3404-4804-9CC2-38C0C0ABCB3E}" type="pres">
      <dgm:prSet presAssocID="{574281C2-B038-42F9-BCEC-89EA05600306}" presName="thickLine" presStyleLbl="alignNode1" presStyleIdx="6" presStyleCnt="7"/>
      <dgm:spPr/>
    </dgm:pt>
    <dgm:pt modelId="{578E90D9-3348-4116-AB53-0D2D4744586C}" type="pres">
      <dgm:prSet presAssocID="{574281C2-B038-42F9-BCEC-89EA05600306}" presName="horz1" presStyleCnt="0"/>
      <dgm:spPr/>
    </dgm:pt>
    <dgm:pt modelId="{EF344B6D-E3DA-4B71-AE51-C6F9C355391A}" type="pres">
      <dgm:prSet presAssocID="{574281C2-B038-42F9-BCEC-89EA05600306}" presName="tx1" presStyleLbl="revTx" presStyleIdx="12" presStyleCnt="14"/>
      <dgm:spPr/>
    </dgm:pt>
    <dgm:pt modelId="{2049E8FA-09C4-4F59-9461-CBC5A1BD7996}" type="pres">
      <dgm:prSet presAssocID="{574281C2-B038-42F9-BCEC-89EA05600306}" presName="vert1" presStyleCnt="0"/>
      <dgm:spPr/>
    </dgm:pt>
    <dgm:pt modelId="{3A15971B-1351-4883-8666-E2603815A61D}" type="pres">
      <dgm:prSet presAssocID="{DA570961-0490-4DCB-873A-656D73B93EEF}" presName="vertSpace2a" presStyleCnt="0"/>
      <dgm:spPr/>
    </dgm:pt>
    <dgm:pt modelId="{DF488120-68A6-43E4-A4C2-245F326FD08C}" type="pres">
      <dgm:prSet presAssocID="{DA570961-0490-4DCB-873A-656D73B93EEF}" presName="horz2" presStyleCnt="0"/>
      <dgm:spPr/>
    </dgm:pt>
    <dgm:pt modelId="{8B350CDC-31BE-4B5C-A2FE-C32839305202}" type="pres">
      <dgm:prSet presAssocID="{DA570961-0490-4DCB-873A-656D73B93EEF}" presName="horzSpace2" presStyleCnt="0"/>
      <dgm:spPr/>
    </dgm:pt>
    <dgm:pt modelId="{EF26E1F5-B3E7-4B83-A36E-FF209F215A7A}" type="pres">
      <dgm:prSet presAssocID="{DA570961-0490-4DCB-873A-656D73B93EEF}" presName="tx2" presStyleLbl="revTx" presStyleIdx="13" presStyleCnt="14"/>
      <dgm:spPr/>
    </dgm:pt>
    <dgm:pt modelId="{2DE33A9A-58F8-4998-B1A6-5D0B9F6CDE32}" type="pres">
      <dgm:prSet presAssocID="{DA570961-0490-4DCB-873A-656D73B93EEF}" presName="vert2" presStyleCnt="0"/>
      <dgm:spPr/>
    </dgm:pt>
    <dgm:pt modelId="{C727E2FA-CF68-4242-9D09-77A7E7FF92E5}" type="pres">
      <dgm:prSet presAssocID="{DA570961-0490-4DCB-873A-656D73B93EEF}" presName="thinLine2b" presStyleLbl="callout" presStyleIdx="6" presStyleCnt="7"/>
      <dgm:spPr/>
    </dgm:pt>
    <dgm:pt modelId="{D8156F7F-A500-46E0-869D-BAF8F2E22AF2}" type="pres">
      <dgm:prSet presAssocID="{DA570961-0490-4DCB-873A-656D73B93EEF}" presName="vertSpace2b" presStyleCnt="0"/>
      <dgm:spPr/>
    </dgm:pt>
  </dgm:ptLst>
  <dgm:cxnLst>
    <dgm:cxn modelId="{2368C207-3413-48ED-A0F9-A81DB34949B0}" srcId="{A63C0CD0-72F3-466C-B573-3A3A9F5995D4}" destId="{EBEE0CDE-074A-4358-BDE0-C8AAC4683590}" srcOrd="0" destOrd="0" parTransId="{E3D4AC96-5A9A-414F-B508-63DFE46FC16C}" sibTransId="{7636C4F1-B99F-4A90-A755-B27E79BC0984}"/>
    <dgm:cxn modelId="{63036A09-A950-4E35-B1AA-F935922341A7}" srcId="{084AA24B-AD5B-4EEC-A516-B9C1DE8A642F}" destId="{9A97D68C-1000-479E-9AD8-F615915D6583}" srcOrd="0" destOrd="0" parTransId="{94F14C59-A76E-4CC8-AEF2-FA485A15D2B0}" sibTransId="{F14DE226-8055-4D50-A521-1F77872CC987}"/>
    <dgm:cxn modelId="{F5886D0D-37C8-4633-B58C-23B22CFC85F9}" srcId="{9AC25238-3B9A-454E-BC70-A824D3957054}" destId="{7740BBB0-E14F-4239-81B2-6E0CABE7B26E}" srcOrd="3" destOrd="0" parTransId="{6CD48F01-9586-443A-BAD3-059A0B177DB2}" sibTransId="{EB8591C2-57D8-49FE-848E-B04E88537501}"/>
    <dgm:cxn modelId="{5720EC14-093F-4464-94EE-4532774FA31C}" type="presOf" srcId="{87939E4D-1335-452E-B1E3-FC9D517FBF18}" destId="{417FEA2B-7477-444A-8FDA-D9C196A958A4}" srcOrd="0" destOrd="0" presId="urn:microsoft.com/office/officeart/2008/layout/LinedList"/>
    <dgm:cxn modelId="{5E5BE016-FD80-4E50-8640-02473FEA1EB9}" srcId="{9AC25238-3B9A-454E-BC70-A824D3957054}" destId="{084AA24B-AD5B-4EEC-A516-B9C1DE8A642F}" srcOrd="4" destOrd="0" parTransId="{EE81E46A-A60F-4DC7-98CC-78EEB2A77DB4}" sibTransId="{5F16AFFA-95D8-4096-BAE3-6FC96DD9EC1B}"/>
    <dgm:cxn modelId="{1D15B019-F2AE-4B6F-B43F-CC92052D3FA8}" type="presOf" srcId="{F0B78A59-8653-4089-8592-19853FF9CA7D}" destId="{E2107A95-EE39-44EF-B761-498177235D78}" srcOrd="0" destOrd="0" presId="urn:microsoft.com/office/officeart/2008/layout/LinedList"/>
    <dgm:cxn modelId="{066DC231-44AB-42B1-8633-488046C70C5F}" srcId="{31B4D582-9BD2-4C2F-BB24-56EEBE366210}" destId="{E031463E-19FC-4E2E-AD6F-79908B5C638E}" srcOrd="0" destOrd="0" parTransId="{0F0EA2FE-E4F3-4C7C-BD9A-1E508147BB0A}" sibTransId="{4E99E077-8801-4B8A-B840-24328535DD79}"/>
    <dgm:cxn modelId="{E107B13C-49E2-4EC4-AE26-B1B6B18AEA50}" srcId="{7740BBB0-E14F-4239-81B2-6E0CABE7B26E}" destId="{F0B78A59-8653-4089-8592-19853FF9CA7D}" srcOrd="0" destOrd="0" parTransId="{400A435F-BCCE-48BA-908D-96DC6DDAAE2F}" sibTransId="{79CEAB64-DE88-400C-8BBD-C573BCCCD0D9}"/>
    <dgm:cxn modelId="{D159A93E-C0E8-4004-8DE0-290230A8D93D}" type="presOf" srcId="{E031463E-19FC-4E2E-AD6F-79908B5C638E}" destId="{72BCB6FC-6B24-4731-AC51-177C0F6BD2CC}" srcOrd="0" destOrd="0" presId="urn:microsoft.com/office/officeart/2008/layout/LinedList"/>
    <dgm:cxn modelId="{265DDB3F-9E84-49F8-970D-A0488222CA0B}" type="presOf" srcId="{D0D911A2-4BD3-46C0-8B73-8032E9F542F8}" destId="{0FA37A72-3FC4-4B9C-AB65-D02600927654}" srcOrd="0" destOrd="0" presId="urn:microsoft.com/office/officeart/2008/layout/LinedList"/>
    <dgm:cxn modelId="{7D02E25B-F30A-441A-AA98-256393D34427}" srcId="{574281C2-B038-42F9-BCEC-89EA05600306}" destId="{DA570961-0490-4DCB-873A-656D73B93EEF}" srcOrd="0" destOrd="0" parTransId="{E461DF4F-F74B-4EA9-B2C2-92DA681AD2DD}" sibTransId="{F29F4922-32C0-4B11-875A-9A6ED4531871}"/>
    <dgm:cxn modelId="{C7A18745-9E46-40E3-B42F-C8005111DDCB}" type="presOf" srcId="{77314AEA-9443-4E2D-9F2C-C4B40BBE6859}" destId="{DEC2D5D3-15D8-4B10-A6B9-935B6F2B0082}" srcOrd="0" destOrd="0" presId="urn:microsoft.com/office/officeart/2008/layout/LinedList"/>
    <dgm:cxn modelId="{05525968-5687-4098-9CF3-47963554EE48}" srcId="{9AC25238-3B9A-454E-BC70-A824D3957054}" destId="{77314AEA-9443-4E2D-9F2C-C4B40BBE6859}" srcOrd="2" destOrd="0" parTransId="{154DAD70-C865-441F-9B2E-BDD8E3BC7781}" sibTransId="{87A00665-B447-4B98-995A-344AF060B045}"/>
    <dgm:cxn modelId="{26134449-402E-43F5-BA9F-7CB2B5DFF789}" srcId="{9AC25238-3B9A-454E-BC70-A824D3957054}" destId="{A63C0CD0-72F3-466C-B573-3A3A9F5995D4}" srcOrd="1" destOrd="0" parTransId="{36F9909B-2736-4AF5-807D-0A132460C0F5}" sibTransId="{9117630F-6015-4DCD-9EF6-FB779DDF0274}"/>
    <dgm:cxn modelId="{9AEC8D4D-52E5-47D7-9864-FDA7EE59360E}" type="presOf" srcId="{415AE008-7BCA-4EAB-B044-8201359CE9C1}" destId="{51738752-EA84-45F3-9278-9F696DA2D4CF}" srcOrd="0" destOrd="0" presId="urn:microsoft.com/office/officeart/2008/layout/LinedList"/>
    <dgm:cxn modelId="{843F5653-5D40-4B72-BAB7-EF6B62D206CB}" type="presOf" srcId="{31B4D582-9BD2-4C2F-BB24-56EEBE366210}" destId="{B9DBAA7B-98C0-481C-82D9-2D48E0D6E416}" srcOrd="0" destOrd="0" presId="urn:microsoft.com/office/officeart/2008/layout/LinedList"/>
    <dgm:cxn modelId="{D0B7DE7E-24CF-4C74-9FBA-F1241391ED23}" srcId="{87939E4D-1335-452E-B1E3-FC9D517FBF18}" destId="{D0D911A2-4BD3-46C0-8B73-8032E9F542F8}" srcOrd="0" destOrd="0" parTransId="{68552BF5-C328-456E-A8CA-08A6AA813B38}" sibTransId="{015A11AE-0E37-413F-8B71-F18EF61371F9}"/>
    <dgm:cxn modelId="{73D46483-10CE-48D6-A170-21C07099F0FF}" type="presOf" srcId="{574281C2-B038-42F9-BCEC-89EA05600306}" destId="{EF344B6D-E3DA-4B71-AE51-C6F9C355391A}" srcOrd="0" destOrd="0" presId="urn:microsoft.com/office/officeart/2008/layout/LinedList"/>
    <dgm:cxn modelId="{71C7C996-3983-4ABE-97FA-C621CA021E7A}" type="presOf" srcId="{EBEE0CDE-074A-4358-BDE0-C8AAC4683590}" destId="{35557C00-AF2B-43D4-99A1-BBA28897E1E0}" srcOrd="0" destOrd="0" presId="urn:microsoft.com/office/officeart/2008/layout/LinedList"/>
    <dgm:cxn modelId="{29208C98-52B7-4675-AE23-9853B59391DD}" type="presOf" srcId="{084AA24B-AD5B-4EEC-A516-B9C1DE8A642F}" destId="{A1765E8D-458B-4563-B337-0B6E6AE05F20}" srcOrd="0" destOrd="0" presId="urn:microsoft.com/office/officeart/2008/layout/LinedList"/>
    <dgm:cxn modelId="{75CDDF9C-6762-47BE-BEA8-FF604DCEFF63}" type="presOf" srcId="{9AC25238-3B9A-454E-BC70-A824D3957054}" destId="{73C49C22-4DEC-4C49-B2BE-07B8B677ABDE}" srcOrd="0" destOrd="0" presId="urn:microsoft.com/office/officeart/2008/layout/LinedList"/>
    <dgm:cxn modelId="{C2E7E6A0-47F6-495E-9387-369254190FF6}" type="presOf" srcId="{9A97D68C-1000-479E-9AD8-F615915D6583}" destId="{090BAA33-83FE-4193-BE79-2832D39E31A5}" srcOrd="0" destOrd="0" presId="urn:microsoft.com/office/officeart/2008/layout/LinedList"/>
    <dgm:cxn modelId="{C27DEEAD-D5C7-4915-BF53-C7733C697258}" type="presOf" srcId="{A63C0CD0-72F3-466C-B573-3A3A9F5995D4}" destId="{095341FB-046F-4B33-9920-DCDC8474BD66}" srcOrd="0" destOrd="0" presId="urn:microsoft.com/office/officeart/2008/layout/LinedList"/>
    <dgm:cxn modelId="{F71126B1-2FAA-472B-94D8-7100D4E77713}" type="presOf" srcId="{DA570961-0490-4DCB-873A-656D73B93EEF}" destId="{EF26E1F5-B3E7-4B83-A36E-FF209F215A7A}" srcOrd="0" destOrd="0" presId="urn:microsoft.com/office/officeart/2008/layout/LinedList"/>
    <dgm:cxn modelId="{827570B2-F180-4295-9977-B5CC60C15D6E}" srcId="{9AC25238-3B9A-454E-BC70-A824D3957054}" destId="{31B4D582-9BD2-4C2F-BB24-56EEBE366210}" srcOrd="5" destOrd="0" parTransId="{62BAB96F-1915-4B84-B08B-88BA42C9F995}" sibTransId="{FC563D9B-2B13-4967-8D9F-A3C0C32EEEFA}"/>
    <dgm:cxn modelId="{2B8DF3CE-91C2-4E59-A658-D056F209E8B6}" srcId="{77314AEA-9443-4E2D-9F2C-C4B40BBE6859}" destId="{415AE008-7BCA-4EAB-B044-8201359CE9C1}" srcOrd="0" destOrd="0" parTransId="{B9E9FF08-2D85-4761-879E-0C477A96EDB0}" sibTransId="{21F17688-42B5-4151-9B46-6BAE17F430EB}"/>
    <dgm:cxn modelId="{3E70F2DA-97B8-4D56-A27A-D50214B4C76F}" srcId="{9AC25238-3B9A-454E-BC70-A824D3957054}" destId="{87939E4D-1335-452E-B1E3-FC9D517FBF18}" srcOrd="0" destOrd="0" parTransId="{1FC2B2AA-F559-4A18-B7BD-E2DD8A5F8DDB}" sibTransId="{491F3A67-E127-42AC-973F-FB3B008F1126}"/>
    <dgm:cxn modelId="{B40BD0F2-3C4D-4002-AA35-CC3C506D3BD6}" type="presOf" srcId="{7740BBB0-E14F-4239-81B2-6E0CABE7B26E}" destId="{E088E987-F027-44F3-8EE5-79B5FC1C4D98}" srcOrd="0" destOrd="0" presId="urn:microsoft.com/office/officeart/2008/layout/LinedList"/>
    <dgm:cxn modelId="{E582FAFE-5513-4515-A4A9-5B519921177C}" srcId="{9AC25238-3B9A-454E-BC70-A824D3957054}" destId="{574281C2-B038-42F9-BCEC-89EA05600306}" srcOrd="6" destOrd="0" parTransId="{535432D3-65B4-42DA-9A54-9ACF9437F580}" sibTransId="{52F7CA64-8C79-410E-BF5A-67521CD37CC2}"/>
    <dgm:cxn modelId="{706B3712-2823-4E3A-9253-D11E58BA1150}" type="presParOf" srcId="{73C49C22-4DEC-4C49-B2BE-07B8B677ABDE}" destId="{12FE5C3C-3738-4B7E-B6E1-57AC64163108}" srcOrd="0" destOrd="0" presId="urn:microsoft.com/office/officeart/2008/layout/LinedList"/>
    <dgm:cxn modelId="{0F6F4534-1516-4745-8752-BAFB53DDF036}" type="presParOf" srcId="{73C49C22-4DEC-4C49-B2BE-07B8B677ABDE}" destId="{7174B7D8-66A7-451E-90E3-3D067FDA171D}" srcOrd="1" destOrd="0" presId="urn:microsoft.com/office/officeart/2008/layout/LinedList"/>
    <dgm:cxn modelId="{3F96C839-4CDF-4226-BEDA-5EAC3F125C24}" type="presParOf" srcId="{7174B7D8-66A7-451E-90E3-3D067FDA171D}" destId="{417FEA2B-7477-444A-8FDA-D9C196A958A4}" srcOrd="0" destOrd="0" presId="urn:microsoft.com/office/officeart/2008/layout/LinedList"/>
    <dgm:cxn modelId="{B34A15E4-3381-4132-9D17-CC5DB919C6BF}" type="presParOf" srcId="{7174B7D8-66A7-451E-90E3-3D067FDA171D}" destId="{3F39AADC-52AE-413B-BB35-9ACE56266BE5}" srcOrd="1" destOrd="0" presId="urn:microsoft.com/office/officeart/2008/layout/LinedList"/>
    <dgm:cxn modelId="{0F7EC577-E97F-4DAA-8066-219CFEA4BB22}" type="presParOf" srcId="{3F39AADC-52AE-413B-BB35-9ACE56266BE5}" destId="{91D4097B-6E66-4EB0-B967-939B49857E07}" srcOrd="0" destOrd="0" presId="urn:microsoft.com/office/officeart/2008/layout/LinedList"/>
    <dgm:cxn modelId="{845299CF-F570-43C6-BDA5-E3962F5579F6}" type="presParOf" srcId="{3F39AADC-52AE-413B-BB35-9ACE56266BE5}" destId="{DE5AC6DE-9D32-436B-AA38-49D645D6ED1E}" srcOrd="1" destOrd="0" presId="urn:microsoft.com/office/officeart/2008/layout/LinedList"/>
    <dgm:cxn modelId="{8D0B5498-9969-4AA7-9327-DD2026721F86}" type="presParOf" srcId="{DE5AC6DE-9D32-436B-AA38-49D645D6ED1E}" destId="{A24FEA90-7570-4CEF-96D6-3EF58D888374}" srcOrd="0" destOrd="0" presId="urn:microsoft.com/office/officeart/2008/layout/LinedList"/>
    <dgm:cxn modelId="{DFC71569-E1C2-4FE5-B78B-22C1254300D2}" type="presParOf" srcId="{DE5AC6DE-9D32-436B-AA38-49D645D6ED1E}" destId="{0FA37A72-3FC4-4B9C-AB65-D02600927654}" srcOrd="1" destOrd="0" presId="urn:microsoft.com/office/officeart/2008/layout/LinedList"/>
    <dgm:cxn modelId="{B7F56EAE-9434-4674-8F77-72A72F848BE3}" type="presParOf" srcId="{DE5AC6DE-9D32-436B-AA38-49D645D6ED1E}" destId="{DB8AB2BF-B9AE-4D30-9C6E-2743ECAD0CC8}" srcOrd="2" destOrd="0" presId="urn:microsoft.com/office/officeart/2008/layout/LinedList"/>
    <dgm:cxn modelId="{AFA01969-4437-4288-B3C0-D20A025C7DEB}" type="presParOf" srcId="{3F39AADC-52AE-413B-BB35-9ACE56266BE5}" destId="{C3D4FE29-6032-4BAB-B57D-062555DAA944}" srcOrd="2" destOrd="0" presId="urn:microsoft.com/office/officeart/2008/layout/LinedList"/>
    <dgm:cxn modelId="{8058411B-4744-4767-80C1-D4C201EF7EC9}" type="presParOf" srcId="{3F39AADC-52AE-413B-BB35-9ACE56266BE5}" destId="{EBE75A25-15BF-4D64-89A0-2E903273A2D8}" srcOrd="3" destOrd="0" presId="urn:microsoft.com/office/officeart/2008/layout/LinedList"/>
    <dgm:cxn modelId="{11A3DB9B-BBC7-4D29-9AC3-3BC9AA4FB03B}" type="presParOf" srcId="{73C49C22-4DEC-4C49-B2BE-07B8B677ABDE}" destId="{11D92208-797D-4C23-B3AE-D531E0254E20}" srcOrd="2" destOrd="0" presId="urn:microsoft.com/office/officeart/2008/layout/LinedList"/>
    <dgm:cxn modelId="{36A2E287-32B8-41E2-B36E-4C5E86C4ECA6}" type="presParOf" srcId="{73C49C22-4DEC-4C49-B2BE-07B8B677ABDE}" destId="{5E1D9857-FC14-4D54-9A1D-2E39CBD7EDF0}" srcOrd="3" destOrd="0" presId="urn:microsoft.com/office/officeart/2008/layout/LinedList"/>
    <dgm:cxn modelId="{4634D5E7-2548-49E5-85FC-5E143A1A40D9}" type="presParOf" srcId="{5E1D9857-FC14-4D54-9A1D-2E39CBD7EDF0}" destId="{095341FB-046F-4B33-9920-DCDC8474BD66}" srcOrd="0" destOrd="0" presId="urn:microsoft.com/office/officeart/2008/layout/LinedList"/>
    <dgm:cxn modelId="{69E5A9D4-23CE-4512-BEE5-353BC8EC943C}" type="presParOf" srcId="{5E1D9857-FC14-4D54-9A1D-2E39CBD7EDF0}" destId="{F6C65C88-E8A8-447A-8D03-E306A19B1B2F}" srcOrd="1" destOrd="0" presId="urn:microsoft.com/office/officeart/2008/layout/LinedList"/>
    <dgm:cxn modelId="{AC1C1CEF-0A0E-442C-BC9D-C0904FF36527}" type="presParOf" srcId="{F6C65C88-E8A8-447A-8D03-E306A19B1B2F}" destId="{8DB3563E-E4D0-4B54-A1C8-63E26956ECE2}" srcOrd="0" destOrd="0" presId="urn:microsoft.com/office/officeart/2008/layout/LinedList"/>
    <dgm:cxn modelId="{D14499F7-8DB0-4207-B8E2-827D3CDDE133}" type="presParOf" srcId="{F6C65C88-E8A8-447A-8D03-E306A19B1B2F}" destId="{1AD803B0-E997-42FD-BB9F-6BC05EB90E2D}" srcOrd="1" destOrd="0" presId="urn:microsoft.com/office/officeart/2008/layout/LinedList"/>
    <dgm:cxn modelId="{B14EC06D-4C08-42B9-877D-AC1EE3C78A0A}" type="presParOf" srcId="{1AD803B0-E997-42FD-BB9F-6BC05EB90E2D}" destId="{0EB4B403-AAB2-4957-A93A-839462396518}" srcOrd="0" destOrd="0" presId="urn:microsoft.com/office/officeart/2008/layout/LinedList"/>
    <dgm:cxn modelId="{826ABA66-C8A6-42D0-85A8-4E853D0CF709}" type="presParOf" srcId="{1AD803B0-E997-42FD-BB9F-6BC05EB90E2D}" destId="{35557C00-AF2B-43D4-99A1-BBA28897E1E0}" srcOrd="1" destOrd="0" presId="urn:microsoft.com/office/officeart/2008/layout/LinedList"/>
    <dgm:cxn modelId="{A0AD2FB4-39BF-4C69-ABDE-F66C32F5A4D8}" type="presParOf" srcId="{1AD803B0-E997-42FD-BB9F-6BC05EB90E2D}" destId="{2C3B577A-D7E5-4B42-B962-F8B7D60C89DB}" srcOrd="2" destOrd="0" presId="urn:microsoft.com/office/officeart/2008/layout/LinedList"/>
    <dgm:cxn modelId="{E732A457-6DFF-432E-9EB4-7F632AC4ED4D}" type="presParOf" srcId="{F6C65C88-E8A8-447A-8D03-E306A19B1B2F}" destId="{D39562F6-6F48-4ACD-B650-AA46F8E6F7F2}" srcOrd="2" destOrd="0" presId="urn:microsoft.com/office/officeart/2008/layout/LinedList"/>
    <dgm:cxn modelId="{5AC33EAF-30A4-498A-9D27-C1F5FD683DC5}" type="presParOf" srcId="{F6C65C88-E8A8-447A-8D03-E306A19B1B2F}" destId="{D9606EA2-3B38-41B7-9798-CFE32448FABF}" srcOrd="3" destOrd="0" presId="urn:microsoft.com/office/officeart/2008/layout/LinedList"/>
    <dgm:cxn modelId="{693B5788-1838-47B4-8BB8-26C2020B1ECC}" type="presParOf" srcId="{73C49C22-4DEC-4C49-B2BE-07B8B677ABDE}" destId="{A2BB7810-A5D8-4E80-9CD2-076676C9CD16}" srcOrd="4" destOrd="0" presId="urn:microsoft.com/office/officeart/2008/layout/LinedList"/>
    <dgm:cxn modelId="{3C972E60-516B-47CA-8945-0A42239E2D67}" type="presParOf" srcId="{73C49C22-4DEC-4C49-B2BE-07B8B677ABDE}" destId="{42985DF8-6B9C-4B6B-8B3E-FF73B316BEF7}" srcOrd="5" destOrd="0" presId="urn:microsoft.com/office/officeart/2008/layout/LinedList"/>
    <dgm:cxn modelId="{2FF9707C-B417-4E45-9345-A627156CC3A3}" type="presParOf" srcId="{42985DF8-6B9C-4B6B-8B3E-FF73B316BEF7}" destId="{DEC2D5D3-15D8-4B10-A6B9-935B6F2B0082}" srcOrd="0" destOrd="0" presId="urn:microsoft.com/office/officeart/2008/layout/LinedList"/>
    <dgm:cxn modelId="{00010591-80DE-4B12-9FF0-60B53C948858}" type="presParOf" srcId="{42985DF8-6B9C-4B6B-8B3E-FF73B316BEF7}" destId="{10661F97-6672-4EB3-93A8-A5F1B44A4B7F}" srcOrd="1" destOrd="0" presId="urn:microsoft.com/office/officeart/2008/layout/LinedList"/>
    <dgm:cxn modelId="{B8901EEB-1C26-472D-96F4-056F2A2C3709}" type="presParOf" srcId="{10661F97-6672-4EB3-93A8-A5F1B44A4B7F}" destId="{A9B59740-48CC-4965-9065-CBEA306F6E79}" srcOrd="0" destOrd="0" presId="urn:microsoft.com/office/officeart/2008/layout/LinedList"/>
    <dgm:cxn modelId="{3BC55437-5F8B-44F7-B1AD-DB7A295EC1C0}" type="presParOf" srcId="{10661F97-6672-4EB3-93A8-A5F1B44A4B7F}" destId="{9E9D9B02-B0D7-4961-A733-C5A1F012DBF7}" srcOrd="1" destOrd="0" presId="urn:microsoft.com/office/officeart/2008/layout/LinedList"/>
    <dgm:cxn modelId="{760C5767-9A34-4D3A-A272-D9825A3F008E}" type="presParOf" srcId="{9E9D9B02-B0D7-4961-A733-C5A1F012DBF7}" destId="{0ADE1A5F-E34A-4099-B5A8-D2AC987D07CE}" srcOrd="0" destOrd="0" presId="urn:microsoft.com/office/officeart/2008/layout/LinedList"/>
    <dgm:cxn modelId="{6D7D580C-4306-4B36-BC40-D3FE32A4397F}" type="presParOf" srcId="{9E9D9B02-B0D7-4961-A733-C5A1F012DBF7}" destId="{51738752-EA84-45F3-9278-9F696DA2D4CF}" srcOrd="1" destOrd="0" presId="urn:microsoft.com/office/officeart/2008/layout/LinedList"/>
    <dgm:cxn modelId="{C051AD31-E00B-4CBA-9881-284BBC92913D}" type="presParOf" srcId="{9E9D9B02-B0D7-4961-A733-C5A1F012DBF7}" destId="{2C53E4A9-D6AD-404F-8FCE-702254084693}" srcOrd="2" destOrd="0" presId="urn:microsoft.com/office/officeart/2008/layout/LinedList"/>
    <dgm:cxn modelId="{DE47A45A-13B5-48B2-91ED-3F29AE875F4C}" type="presParOf" srcId="{10661F97-6672-4EB3-93A8-A5F1B44A4B7F}" destId="{55C2AF4E-2A00-4B6D-BD81-820510003EB4}" srcOrd="2" destOrd="0" presId="urn:microsoft.com/office/officeart/2008/layout/LinedList"/>
    <dgm:cxn modelId="{B445ECA5-4018-4605-BAAA-DC756A2AAF17}" type="presParOf" srcId="{10661F97-6672-4EB3-93A8-A5F1B44A4B7F}" destId="{23F570E7-1A62-48F7-8643-5047BAA39B13}" srcOrd="3" destOrd="0" presId="urn:microsoft.com/office/officeart/2008/layout/LinedList"/>
    <dgm:cxn modelId="{8250055C-4AD2-439C-A448-E9B3DEB752BF}" type="presParOf" srcId="{73C49C22-4DEC-4C49-B2BE-07B8B677ABDE}" destId="{228B359A-0FB6-43D4-997B-3CD34A7E7900}" srcOrd="6" destOrd="0" presId="urn:microsoft.com/office/officeart/2008/layout/LinedList"/>
    <dgm:cxn modelId="{7E360A81-3EFC-4322-B8E1-278958EF69E0}" type="presParOf" srcId="{73C49C22-4DEC-4C49-B2BE-07B8B677ABDE}" destId="{DC80B999-F2A4-43B0-8E11-B1D51844A1F4}" srcOrd="7" destOrd="0" presId="urn:microsoft.com/office/officeart/2008/layout/LinedList"/>
    <dgm:cxn modelId="{B77C7273-CBF6-4022-A320-76B157F97382}" type="presParOf" srcId="{DC80B999-F2A4-43B0-8E11-B1D51844A1F4}" destId="{E088E987-F027-44F3-8EE5-79B5FC1C4D98}" srcOrd="0" destOrd="0" presId="urn:microsoft.com/office/officeart/2008/layout/LinedList"/>
    <dgm:cxn modelId="{EA4817E9-DC1E-4A2C-B858-83543243A779}" type="presParOf" srcId="{DC80B999-F2A4-43B0-8E11-B1D51844A1F4}" destId="{50016935-6E91-47EA-A597-F00C3004A6A1}" srcOrd="1" destOrd="0" presId="urn:microsoft.com/office/officeart/2008/layout/LinedList"/>
    <dgm:cxn modelId="{E17AF7B2-DB44-4C3D-9B2C-3810DB8FCF94}" type="presParOf" srcId="{50016935-6E91-47EA-A597-F00C3004A6A1}" destId="{B6758328-186D-45AB-A22C-E7EEC89FE3EC}" srcOrd="0" destOrd="0" presId="urn:microsoft.com/office/officeart/2008/layout/LinedList"/>
    <dgm:cxn modelId="{ABA4A191-15E1-4362-9179-59FB24A42F3F}" type="presParOf" srcId="{50016935-6E91-47EA-A597-F00C3004A6A1}" destId="{1C1CAFCD-8A09-4470-8368-86AFAB0123FB}" srcOrd="1" destOrd="0" presId="urn:microsoft.com/office/officeart/2008/layout/LinedList"/>
    <dgm:cxn modelId="{5B572E06-0EAB-49EB-B4F7-D69C817DE40A}" type="presParOf" srcId="{1C1CAFCD-8A09-4470-8368-86AFAB0123FB}" destId="{244C082B-7BDC-4D37-BD66-C81A737D6CE3}" srcOrd="0" destOrd="0" presId="urn:microsoft.com/office/officeart/2008/layout/LinedList"/>
    <dgm:cxn modelId="{E07439EC-73D3-4474-A55F-E45B00BD6DDE}" type="presParOf" srcId="{1C1CAFCD-8A09-4470-8368-86AFAB0123FB}" destId="{E2107A95-EE39-44EF-B761-498177235D78}" srcOrd="1" destOrd="0" presId="urn:microsoft.com/office/officeart/2008/layout/LinedList"/>
    <dgm:cxn modelId="{555E5344-07AD-442D-9467-6FCB9023F985}" type="presParOf" srcId="{1C1CAFCD-8A09-4470-8368-86AFAB0123FB}" destId="{E349A809-D739-432A-97B2-D3077D194137}" srcOrd="2" destOrd="0" presId="urn:microsoft.com/office/officeart/2008/layout/LinedList"/>
    <dgm:cxn modelId="{70BB2942-11BB-4AD2-9123-6BB2BA1900F2}" type="presParOf" srcId="{50016935-6E91-47EA-A597-F00C3004A6A1}" destId="{5584D6A2-4F89-4955-8C1B-6F4D780153F1}" srcOrd="2" destOrd="0" presId="urn:microsoft.com/office/officeart/2008/layout/LinedList"/>
    <dgm:cxn modelId="{AA5E5A6D-C219-4C69-925B-1C617DC4812E}" type="presParOf" srcId="{50016935-6E91-47EA-A597-F00C3004A6A1}" destId="{3DEBFE4F-BAEF-4D63-A8D2-9D03ED5E6005}" srcOrd="3" destOrd="0" presId="urn:microsoft.com/office/officeart/2008/layout/LinedList"/>
    <dgm:cxn modelId="{72157CAC-5CA5-463A-84C9-5008FBF927C0}" type="presParOf" srcId="{73C49C22-4DEC-4C49-B2BE-07B8B677ABDE}" destId="{3A3A0D0A-E7A9-4AAB-9988-F143016F006F}" srcOrd="8" destOrd="0" presId="urn:microsoft.com/office/officeart/2008/layout/LinedList"/>
    <dgm:cxn modelId="{9FA8E055-6756-4254-ADAC-24585B090BEB}" type="presParOf" srcId="{73C49C22-4DEC-4C49-B2BE-07B8B677ABDE}" destId="{12E02696-977F-4420-8626-FC4519469291}" srcOrd="9" destOrd="0" presId="urn:microsoft.com/office/officeart/2008/layout/LinedList"/>
    <dgm:cxn modelId="{D2A38219-B375-4F15-AFFE-24B3C85C74B6}" type="presParOf" srcId="{12E02696-977F-4420-8626-FC4519469291}" destId="{A1765E8D-458B-4563-B337-0B6E6AE05F20}" srcOrd="0" destOrd="0" presId="urn:microsoft.com/office/officeart/2008/layout/LinedList"/>
    <dgm:cxn modelId="{A193B97C-880F-4283-BBA6-D732DE9D5D77}" type="presParOf" srcId="{12E02696-977F-4420-8626-FC4519469291}" destId="{4D26CDF4-BA5B-4529-AEB5-3B5544104CC2}" srcOrd="1" destOrd="0" presId="urn:microsoft.com/office/officeart/2008/layout/LinedList"/>
    <dgm:cxn modelId="{79B39F85-6840-4DAC-AD43-A2BBD1196D78}" type="presParOf" srcId="{4D26CDF4-BA5B-4529-AEB5-3B5544104CC2}" destId="{099AC775-0A51-4C48-A901-F75024140EFF}" srcOrd="0" destOrd="0" presId="urn:microsoft.com/office/officeart/2008/layout/LinedList"/>
    <dgm:cxn modelId="{11F7C849-AF49-496E-ACBA-29F3C06636C6}" type="presParOf" srcId="{4D26CDF4-BA5B-4529-AEB5-3B5544104CC2}" destId="{45210067-D477-4680-B9C6-E2B9A51D9A24}" srcOrd="1" destOrd="0" presId="urn:microsoft.com/office/officeart/2008/layout/LinedList"/>
    <dgm:cxn modelId="{2F8D021B-D95B-4D8B-9265-C92D550FD73C}" type="presParOf" srcId="{45210067-D477-4680-B9C6-E2B9A51D9A24}" destId="{863E38DA-AE80-4694-AB19-658918ED7DAC}" srcOrd="0" destOrd="0" presId="urn:microsoft.com/office/officeart/2008/layout/LinedList"/>
    <dgm:cxn modelId="{5FA36691-C3E6-499B-9D0D-13F504477A99}" type="presParOf" srcId="{45210067-D477-4680-B9C6-E2B9A51D9A24}" destId="{090BAA33-83FE-4193-BE79-2832D39E31A5}" srcOrd="1" destOrd="0" presId="urn:microsoft.com/office/officeart/2008/layout/LinedList"/>
    <dgm:cxn modelId="{B4F8723C-66C0-4494-A86E-C380AC0C2A26}" type="presParOf" srcId="{45210067-D477-4680-B9C6-E2B9A51D9A24}" destId="{FAB5545D-EA27-4A9C-950E-3E9D64439865}" srcOrd="2" destOrd="0" presId="urn:microsoft.com/office/officeart/2008/layout/LinedList"/>
    <dgm:cxn modelId="{AC1C50EF-8724-4FEC-AF9C-D7090909C52C}" type="presParOf" srcId="{4D26CDF4-BA5B-4529-AEB5-3B5544104CC2}" destId="{E65EC277-72C8-4663-8B4F-9B78FE80B668}" srcOrd="2" destOrd="0" presId="urn:microsoft.com/office/officeart/2008/layout/LinedList"/>
    <dgm:cxn modelId="{5FB8C6F8-4E5D-49A8-AA6B-94FF1212AB19}" type="presParOf" srcId="{4D26CDF4-BA5B-4529-AEB5-3B5544104CC2}" destId="{C517067E-A6E5-4560-8388-C4C11A90B6D1}" srcOrd="3" destOrd="0" presId="urn:microsoft.com/office/officeart/2008/layout/LinedList"/>
    <dgm:cxn modelId="{EA23C4E7-F8CC-4B67-9584-C8859B8ECC57}" type="presParOf" srcId="{73C49C22-4DEC-4C49-B2BE-07B8B677ABDE}" destId="{944327D3-C6E4-4331-8284-933E21D48966}" srcOrd="10" destOrd="0" presId="urn:microsoft.com/office/officeart/2008/layout/LinedList"/>
    <dgm:cxn modelId="{7D3E9E88-E5E1-4090-BE84-FD5D0F5C8561}" type="presParOf" srcId="{73C49C22-4DEC-4C49-B2BE-07B8B677ABDE}" destId="{AB6A96A2-6432-4C09-9D7A-93A7F84A8AEC}" srcOrd="11" destOrd="0" presId="urn:microsoft.com/office/officeart/2008/layout/LinedList"/>
    <dgm:cxn modelId="{C5233032-E918-4509-B40C-8BF5C816BC3A}" type="presParOf" srcId="{AB6A96A2-6432-4C09-9D7A-93A7F84A8AEC}" destId="{B9DBAA7B-98C0-481C-82D9-2D48E0D6E416}" srcOrd="0" destOrd="0" presId="urn:microsoft.com/office/officeart/2008/layout/LinedList"/>
    <dgm:cxn modelId="{4C41E742-711A-413B-9A3B-692351C2953E}" type="presParOf" srcId="{AB6A96A2-6432-4C09-9D7A-93A7F84A8AEC}" destId="{B6D6BA66-7788-4738-A4C7-D58796811518}" srcOrd="1" destOrd="0" presId="urn:microsoft.com/office/officeart/2008/layout/LinedList"/>
    <dgm:cxn modelId="{4EFCDC12-841A-4338-8F04-8D07C60024A6}" type="presParOf" srcId="{B6D6BA66-7788-4738-A4C7-D58796811518}" destId="{B31E331E-08C9-43DC-B2F1-97353794F568}" srcOrd="0" destOrd="0" presId="urn:microsoft.com/office/officeart/2008/layout/LinedList"/>
    <dgm:cxn modelId="{0E840082-BD58-437B-A070-4388FF11A035}" type="presParOf" srcId="{B6D6BA66-7788-4738-A4C7-D58796811518}" destId="{5094A829-9B47-42D3-BA09-95B7FAD0C167}" srcOrd="1" destOrd="0" presId="urn:microsoft.com/office/officeart/2008/layout/LinedList"/>
    <dgm:cxn modelId="{D0C9EA46-BD85-45F3-A0F0-BFE777043044}" type="presParOf" srcId="{5094A829-9B47-42D3-BA09-95B7FAD0C167}" destId="{DE3C5689-6375-4D6C-A19A-D9F87E6F2B8C}" srcOrd="0" destOrd="0" presId="urn:microsoft.com/office/officeart/2008/layout/LinedList"/>
    <dgm:cxn modelId="{3164127B-BB63-4908-84F8-1FA1D3955A0E}" type="presParOf" srcId="{5094A829-9B47-42D3-BA09-95B7FAD0C167}" destId="{72BCB6FC-6B24-4731-AC51-177C0F6BD2CC}" srcOrd="1" destOrd="0" presId="urn:microsoft.com/office/officeart/2008/layout/LinedList"/>
    <dgm:cxn modelId="{12C86FCF-9744-4950-80A3-0E04FB3F226B}" type="presParOf" srcId="{5094A829-9B47-42D3-BA09-95B7FAD0C167}" destId="{9DC7E3EA-8871-47E6-8A36-860A0164F321}" srcOrd="2" destOrd="0" presId="urn:microsoft.com/office/officeart/2008/layout/LinedList"/>
    <dgm:cxn modelId="{29CE4177-D837-48A1-92EE-35CA365BF82F}" type="presParOf" srcId="{B6D6BA66-7788-4738-A4C7-D58796811518}" destId="{174B129F-474B-47FB-8BDF-D81F315FE552}" srcOrd="2" destOrd="0" presId="urn:microsoft.com/office/officeart/2008/layout/LinedList"/>
    <dgm:cxn modelId="{296B8807-B631-469D-8B18-F416F04E491B}" type="presParOf" srcId="{B6D6BA66-7788-4738-A4C7-D58796811518}" destId="{35DF7D7C-309B-4AE1-B2BF-32AE027EBE34}" srcOrd="3" destOrd="0" presId="urn:microsoft.com/office/officeart/2008/layout/LinedList"/>
    <dgm:cxn modelId="{62139717-97F6-4080-852A-43D26EA4C250}" type="presParOf" srcId="{73C49C22-4DEC-4C49-B2BE-07B8B677ABDE}" destId="{052E8708-3404-4804-9CC2-38C0C0ABCB3E}" srcOrd="12" destOrd="0" presId="urn:microsoft.com/office/officeart/2008/layout/LinedList"/>
    <dgm:cxn modelId="{BCEF4D6A-91CE-44F6-97D4-C3494EF5837F}" type="presParOf" srcId="{73C49C22-4DEC-4C49-B2BE-07B8B677ABDE}" destId="{578E90D9-3348-4116-AB53-0D2D4744586C}" srcOrd="13" destOrd="0" presId="urn:microsoft.com/office/officeart/2008/layout/LinedList"/>
    <dgm:cxn modelId="{59EC83B9-4DE5-4647-8734-823995A7D37D}" type="presParOf" srcId="{578E90D9-3348-4116-AB53-0D2D4744586C}" destId="{EF344B6D-E3DA-4B71-AE51-C6F9C355391A}" srcOrd="0" destOrd="0" presId="urn:microsoft.com/office/officeart/2008/layout/LinedList"/>
    <dgm:cxn modelId="{6A475A2D-D84C-4B86-BF36-CE31AD2150F6}" type="presParOf" srcId="{578E90D9-3348-4116-AB53-0D2D4744586C}" destId="{2049E8FA-09C4-4F59-9461-CBC5A1BD7996}" srcOrd="1" destOrd="0" presId="urn:microsoft.com/office/officeart/2008/layout/LinedList"/>
    <dgm:cxn modelId="{B20174EE-378D-4B28-AF49-07427DAE5441}" type="presParOf" srcId="{2049E8FA-09C4-4F59-9461-CBC5A1BD7996}" destId="{3A15971B-1351-4883-8666-E2603815A61D}" srcOrd="0" destOrd="0" presId="urn:microsoft.com/office/officeart/2008/layout/LinedList"/>
    <dgm:cxn modelId="{915220AD-F488-455A-8447-C1D77FFB22A1}" type="presParOf" srcId="{2049E8FA-09C4-4F59-9461-CBC5A1BD7996}" destId="{DF488120-68A6-43E4-A4C2-245F326FD08C}" srcOrd="1" destOrd="0" presId="urn:microsoft.com/office/officeart/2008/layout/LinedList"/>
    <dgm:cxn modelId="{92D91207-FAED-49F5-A5F4-E19FE55BE408}" type="presParOf" srcId="{DF488120-68A6-43E4-A4C2-245F326FD08C}" destId="{8B350CDC-31BE-4B5C-A2FE-C32839305202}" srcOrd="0" destOrd="0" presId="urn:microsoft.com/office/officeart/2008/layout/LinedList"/>
    <dgm:cxn modelId="{8E32A6D4-8F51-4349-9324-E1E6F0E8207E}" type="presParOf" srcId="{DF488120-68A6-43E4-A4C2-245F326FD08C}" destId="{EF26E1F5-B3E7-4B83-A36E-FF209F215A7A}" srcOrd="1" destOrd="0" presId="urn:microsoft.com/office/officeart/2008/layout/LinedList"/>
    <dgm:cxn modelId="{30294510-0BC6-41C1-AAE6-396BB6FDDC02}" type="presParOf" srcId="{DF488120-68A6-43E4-A4C2-245F326FD08C}" destId="{2DE33A9A-58F8-4998-B1A6-5D0B9F6CDE32}" srcOrd="2" destOrd="0" presId="urn:microsoft.com/office/officeart/2008/layout/LinedList"/>
    <dgm:cxn modelId="{D2CF8654-1DFE-4F07-B109-5FB406C31BE4}" type="presParOf" srcId="{2049E8FA-09C4-4F59-9461-CBC5A1BD7996}" destId="{C727E2FA-CF68-4242-9D09-77A7E7FF92E5}" srcOrd="2" destOrd="0" presId="urn:microsoft.com/office/officeart/2008/layout/LinedList"/>
    <dgm:cxn modelId="{5F4B6F77-0CF2-46A9-9292-7DF9C0FB1016}" type="presParOf" srcId="{2049E8FA-09C4-4F59-9461-CBC5A1BD7996}" destId="{D8156F7F-A500-46E0-869D-BAF8F2E22AF2}"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4F0EC-AEC5-4BE0-BCC5-37D64E1EC01F}">
      <dsp:nvSpPr>
        <dsp:cNvPr id="0" name=""/>
        <dsp:cNvSpPr/>
      </dsp:nvSpPr>
      <dsp:spPr>
        <a:xfrm>
          <a:off x="1024625" y="211890"/>
          <a:ext cx="1097489" cy="10974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B4FCFE-6F46-470E-9330-77F2C01BEB61}">
      <dsp:nvSpPr>
        <dsp:cNvPr id="0" name=""/>
        <dsp:cNvSpPr/>
      </dsp:nvSpPr>
      <dsp:spPr>
        <a:xfrm>
          <a:off x="5527" y="1478264"/>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kern="1200"/>
            <a:t>Polynomial Generation:</a:t>
          </a:r>
          <a:endParaRPr lang="en-US" sz="1900" kern="1200"/>
        </a:p>
      </dsp:txBody>
      <dsp:txXfrm>
        <a:off x="5527" y="1478264"/>
        <a:ext cx="3135684" cy="470352"/>
      </dsp:txXfrm>
    </dsp:sp>
    <dsp:sp modelId="{5EF0EB72-45D5-4089-9E73-A5420F7DB823}">
      <dsp:nvSpPr>
        <dsp:cNvPr id="0" name=""/>
        <dsp:cNvSpPr/>
      </dsp:nvSpPr>
      <dsp:spPr>
        <a:xfrm>
          <a:off x="5527" y="2027168"/>
          <a:ext cx="3135684" cy="2112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A polynomial is created with random coefficients, consisting of a message coefficient followed by 31 additional random coefficients.</a:t>
          </a:r>
          <a:endParaRPr lang="en-US" sz="1400" kern="1200" dirty="0"/>
        </a:p>
        <a:p>
          <a:pPr marL="0" lvl="0" indent="0" algn="ctr" defTabSz="622300">
            <a:lnSpc>
              <a:spcPct val="100000"/>
            </a:lnSpc>
            <a:spcBef>
              <a:spcPct val="0"/>
            </a:spcBef>
            <a:spcAft>
              <a:spcPct val="35000"/>
            </a:spcAft>
            <a:buNone/>
          </a:pPr>
          <a:r>
            <a:rPr lang="en-GB" sz="1400" kern="1200"/>
            <a:t>These coefficients are used to construct the polynomial, representing the encryption scheme.</a:t>
          </a:r>
          <a:endParaRPr lang="en-US" sz="1400" kern="1200"/>
        </a:p>
      </dsp:txBody>
      <dsp:txXfrm>
        <a:off x="5527" y="2027168"/>
        <a:ext cx="3135684" cy="2112279"/>
      </dsp:txXfrm>
    </dsp:sp>
    <dsp:sp modelId="{BDBB9952-5D0B-4FCA-9A0B-94405D2ECD06}">
      <dsp:nvSpPr>
        <dsp:cNvPr id="0" name=""/>
        <dsp:cNvSpPr/>
      </dsp:nvSpPr>
      <dsp:spPr>
        <a:xfrm>
          <a:off x="4709055" y="211890"/>
          <a:ext cx="1097489" cy="10974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0789A0-AA4E-49A2-95B3-9F71D7151572}">
      <dsp:nvSpPr>
        <dsp:cNvPr id="0" name=""/>
        <dsp:cNvSpPr/>
      </dsp:nvSpPr>
      <dsp:spPr>
        <a:xfrm>
          <a:off x="3689957" y="1478264"/>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kern="1200"/>
            <a:t>Key Utilization:</a:t>
          </a:r>
          <a:endParaRPr lang="en-US" sz="1900" kern="1200"/>
        </a:p>
      </dsp:txBody>
      <dsp:txXfrm>
        <a:off x="3689957" y="1478264"/>
        <a:ext cx="3135684" cy="470352"/>
      </dsp:txXfrm>
    </dsp:sp>
    <dsp:sp modelId="{6341B930-CCA7-442E-961F-431D57A99FA7}">
      <dsp:nvSpPr>
        <dsp:cNvPr id="0" name=""/>
        <dsp:cNvSpPr/>
      </dsp:nvSpPr>
      <dsp:spPr>
        <a:xfrm>
          <a:off x="3689957" y="2027168"/>
          <a:ext cx="3135684" cy="2112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a:t>Keys are utilized to determine whether each encryption pair is "real" or "fake."</a:t>
          </a:r>
          <a:endParaRPr lang="en-US" sz="1400" kern="1200"/>
        </a:p>
        <a:p>
          <a:pPr marL="0" lvl="0" indent="0" algn="ctr" defTabSz="622300">
            <a:lnSpc>
              <a:spcPct val="100000"/>
            </a:lnSpc>
            <a:spcBef>
              <a:spcPct val="0"/>
            </a:spcBef>
            <a:spcAft>
              <a:spcPct val="35000"/>
            </a:spcAft>
            <a:buNone/>
          </a:pPr>
          <a:r>
            <a:rPr lang="en-GB" sz="1400" kern="1200"/>
            <a:t>A randomly generated key is used to iterate through each bit position (64 bits) to determine whether to create a real or fake pair.</a:t>
          </a:r>
          <a:endParaRPr lang="en-US" sz="1400" kern="1200"/>
        </a:p>
        <a:p>
          <a:pPr marL="0" lvl="0" indent="0" algn="ctr" defTabSz="622300">
            <a:lnSpc>
              <a:spcPct val="100000"/>
            </a:lnSpc>
            <a:spcBef>
              <a:spcPct val="0"/>
            </a:spcBef>
            <a:spcAft>
              <a:spcPct val="35000"/>
            </a:spcAft>
            <a:buNone/>
          </a:pPr>
          <a:r>
            <a:rPr lang="en-GB" sz="1400" kern="1200"/>
            <a:t>If a bit in the key is set, a real pair is generated using the polynomial; otherwise, a fake pair is generated.</a:t>
          </a:r>
          <a:endParaRPr lang="en-US" sz="1400" kern="1200"/>
        </a:p>
      </dsp:txBody>
      <dsp:txXfrm>
        <a:off x="3689957" y="2027168"/>
        <a:ext cx="3135684" cy="2112279"/>
      </dsp:txXfrm>
    </dsp:sp>
    <dsp:sp modelId="{2FAED442-025F-41FE-A3D3-228629048331}">
      <dsp:nvSpPr>
        <dsp:cNvPr id="0" name=""/>
        <dsp:cNvSpPr/>
      </dsp:nvSpPr>
      <dsp:spPr>
        <a:xfrm>
          <a:off x="8393484" y="211890"/>
          <a:ext cx="1097489" cy="10974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FCC6FC-236F-4B7C-89EF-25F38F48681A}">
      <dsp:nvSpPr>
        <dsp:cNvPr id="0" name=""/>
        <dsp:cNvSpPr/>
      </dsp:nvSpPr>
      <dsp:spPr>
        <a:xfrm>
          <a:off x="7374387" y="1478264"/>
          <a:ext cx="3135684" cy="470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GB" sz="1900" kern="1200"/>
            <a:t>Encryption Pair Production:</a:t>
          </a:r>
          <a:endParaRPr lang="en-US" sz="1900" kern="1200"/>
        </a:p>
      </dsp:txBody>
      <dsp:txXfrm>
        <a:off x="7374387" y="1478264"/>
        <a:ext cx="3135684" cy="470352"/>
      </dsp:txXfrm>
    </dsp:sp>
    <dsp:sp modelId="{FCDF6DCF-F498-415D-9999-C488CA9AF6D5}">
      <dsp:nvSpPr>
        <dsp:cNvPr id="0" name=""/>
        <dsp:cNvSpPr/>
      </dsp:nvSpPr>
      <dsp:spPr>
        <a:xfrm>
          <a:off x="7374387" y="2027168"/>
          <a:ext cx="3135684" cy="2112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a:t>For each bit position, if the corresponding bit in the key is set, a real pair is produced by evaluating the polynomial at a randomly chosen x-coordinate and storing the resulting (x, y) pair.</a:t>
          </a:r>
          <a:endParaRPr lang="en-US" sz="1400" kern="1200"/>
        </a:p>
        <a:p>
          <a:pPr marL="0" lvl="0" indent="0" algn="ctr" defTabSz="622300">
            <a:lnSpc>
              <a:spcPct val="100000"/>
            </a:lnSpc>
            <a:spcBef>
              <a:spcPct val="0"/>
            </a:spcBef>
            <a:spcAft>
              <a:spcPct val="35000"/>
            </a:spcAft>
            <a:buNone/>
          </a:pPr>
          <a:r>
            <a:rPr lang="en-GB" sz="1400" kern="1200"/>
            <a:t>If the bit is not set, a fake pair is produced by generating two random values, x and y, and storing the (x, y) pair.</a:t>
          </a:r>
          <a:endParaRPr lang="en-US" sz="1400" kern="1200"/>
        </a:p>
      </dsp:txBody>
      <dsp:txXfrm>
        <a:off x="7374387" y="2027168"/>
        <a:ext cx="3135684" cy="2112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E5C3C-3738-4B7E-B6E1-57AC64163108}">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7FEA2B-7477-444A-8FDA-D9C196A958A4}">
      <dsp:nvSpPr>
        <dsp:cNvPr id="0" name=""/>
        <dsp:cNvSpPr/>
      </dsp:nvSpPr>
      <dsp:spPr>
        <a:xfrm>
          <a:off x="0" y="531"/>
          <a:ext cx="210312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b="1" kern="1200" dirty="0"/>
            <a:t>Leveraging Analysis and Mathematical Models</a:t>
          </a:r>
          <a:r>
            <a:rPr lang="en-GB" sz="1400" kern="1200" dirty="0"/>
            <a:t>:</a:t>
          </a:r>
          <a:r>
            <a:rPr lang="en-GB" sz="1400" kern="1200" dirty="0">
              <a:latin typeface="Aptos Display" panose="020F0302020204030204"/>
            </a:rPr>
            <a:t> </a:t>
          </a:r>
          <a:endParaRPr lang="en-US" sz="1400" kern="1200" dirty="0"/>
        </a:p>
      </dsp:txBody>
      <dsp:txXfrm>
        <a:off x="0" y="531"/>
        <a:ext cx="2103120" cy="621467"/>
      </dsp:txXfrm>
    </dsp:sp>
    <dsp:sp modelId="{0FA37A72-3FC4-4B9C-AB65-D02600927654}">
      <dsp:nvSpPr>
        <dsp:cNvPr id="0" name=""/>
        <dsp:cNvSpPr/>
      </dsp:nvSpPr>
      <dsp:spPr>
        <a:xfrm>
          <a:off x="2260854" y="28752"/>
          <a:ext cx="825474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Utilizes previously developed models for decryption algorithm implementation.</a:t>
          </a:r>
          <a:endParaRPr lang="en-US" sz="1600" kern="1200" dirty="0"/>
        </a:p>
      </dsp:txBody>
      <dsp:txXfrm>
        <a:off x="2260854" y="28752"/>
        <a:ext cx="8254746" cy="564419"/>
      </dsp:txXfrm>
    </dsp:sp>
    <dsp:sp modelId="{C3D4FE29-6032-4BAB-B57D-062555DAA944}">
      <dsp:nvSpPr>
        <dsp:cNvPr id="0" name=""/>
        <dsp:cNvSpPr/>
      </dsp:nvSpPr>
      <dsp:spPr>
        <a:xfrm>
          <a:off x="2103120" y="593171"/>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D92208-797D-4C23-B3AE-D531E0254E20}">
      <dsp:nvSpPr>
        <dsp:cNvPr id="0" name=""/>
        <dsp:cNvSpPr/>
      </dsp:nvSpPr>
      <dsp:spPr>
        <a:xfrm>
          <a:off x="0" y="62199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5341FB-046F-4B33-9920-DCDC8474BD66}">
      <dsp:nvSpPr>
        <dsp:cNvPr id="0" name=""/>
        <dsp:cNvSpPr/>
      </dsp:nvSpPr>
      <dsp:spPr>
        <a:xfrm>
          <a:off x="0" y="621999"/>
          <a:ext cx="210312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b="1" kern="1200" dirty="0"/>
            <a:t>Mathematical Model Utilization</a:t>
          </a:r>
          <a:r>
            <a:rPr lang="en-GB" sz="1400" kern="1200" dirty="0"/>
            <a:t>:</a:t>
          </a:r>
          <a:endParaRPr lang="en-US" sz="1400" kern="1200" dirty="0"/>
        </a:p>
      </dsp:txBody>
      <dsp:txXfrm>
        <a:off x="0" y="621999"/>
        <a:ext cx="2103120" cy="621467"/>
      </dsp:txXfrm>
    </dsp:sp>
    <dsp:sp modelId="{35557C00-AF2B-43D4-99A1-BBA28897E1E0}">
      <dsp:nvSpPr>
        <dsp:cNvPr id="0" name=""/>
        <dsp:cNvSpPr/>
      </dsp:nvSpPr>
      <dsp:spPr>
        <a:xfrm>
          <a:off x="2260854" y="650220"/>
          <a:ext cx="825474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Reconstruction of polynomial using Lagrange interpolation from encrypted pairs.</a:t>
          </a:r>
          <a:endParaRPr lang="en-US" sz="1600" kern="1200" dirty="0"/>
        </a:p>
      </dsp:txBody>
      <dsp:txXfrm>
        <a:off x="2260854" y="650220"/>
        <a:ext cx="8254746" cy="564419"/>
      </dsp:txXfrm>
    </dsp:sp>
    <dsp:sp modelId="{D39562F6-6F48-4ACD-B650-AA46F8E6F7F2}">
      <dsp:nvSpPr>
        <dsp:cNvPr id="0" name=""/>
        <dsp:cNvSpPr/>
      </dsp:nvSpPr>
      <dsp:spPr>
        <a:xfrm>
          <a:off x="2103120" y="1214639"/>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BB7810-A5D8-4E80-9CD2-076676C9CD16}">
      <dsp:nvSpPr>
        <dsp:cNvPr id="0" name=""/>
        <dsp:cNvSpPr/>
      </dsp:nvSpPr>
      <dsp:spPr>
        <a:xfrm>
          <a:off x="0" y="124346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2D5D3-15D8-4B10-A6B9-935B6F2B0082}">
      <dsp:nvSpPr>
        <dsp:cNvPr id="0" name=""/>
        <dsp:cNvSpPr/>
      </dsp:nvSpPr>
      <dsp:spPr>
        <a:xfrm>
          <a:off x="0" y="1243467"/>
          <a:ext cx="210312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b="1" kern="1200" dirty="0"/>
            <a:t>Employment of Analysis Techniques</a:t>
          </a:r>
          <a:r>
            <a:rPr lang="en-GB" sz="1400" kern="1200" dirty="0"/>
            <a:t>:</a:t>
          </a:r>
          <a:r>
            <a:rPr lang="en-GB" sz="1400" kern="1200" dirty="0">
              <a:latin typeface="Aptos Display" panose="020F0302020204030204"/>
            </a:rPr>
            <a:t> </a:t>
          </a:r>
          <a:endParaRPr lang="en-US" sz="1400" kern="1200" dirty="0"/>
        </a:p>
      </dsp:txBody>
      <dsp:txXfrm>
        <a:off x="0" y="1243467"/>
        <a:ext cx="2103120" cy="621467"/>
      </dsp:txXfrm>
    </dsp:sp>
    <dsp:sp modelId="{51738752-EA84-45F3-9278-9F696DA2D4CF}">
      <dsp:nvSpPr>
        <dsp:cNvPr id="0" name=""/>
        <dsp:cNvSpPr/>
      </dsp:nvSpPr>
      <dsp:spPr>
        <a:xfrm>
          <a:off x="2260854" y="1271688"/>
          <a:ext cx="825474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latin typeface="Aptos Display" panose="020F0302020204030204"/>
            </a:rPr>
            <a:t>Identifying</a:t>
          </a:r>
          <a:r>
            <a:rPr lang="en-GB" sz="1600" kern="1200" dirty="0"/>
            <a:t> vulnerabilities and patterns in encrypted messages to aid decryption process.</a:t>
          </a:r>
          <a:endParaRPr lang="en-US" sz="1600" kern="1200" dirty="0"/>
        </a:p>
      </dsp:txBody>
      <dsp:txXfrm>
        <a:off x="2260854" y="1271688"/>
        <a:ext cx="8254746" cy="564419"/>
      </dsp:txXfrm>
    </dsp:sp>
    <dsp:sp modelId="{55C2AF4E-2A00-4B6D-BD81-820510003EB4}">
      <dsp:nvSpPr>
        <dsp:cNvPr id="0" name=""/>
        <dsp:cNvSpPr/>
      </dsp:nvSpPr>
      <dsp:spPr>
        <a:xfrm>
          <a:off x="2103120" y="1836107"/>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8B359A-0FB6-43D4-997B-3CD34A7E7900}">
      <dsp:nvSpPr>
        <dsp:cNvPr id="0" name=""/>
        <dsp:cNvSpPr/>
      </dsp:nvSpPr>
      <dsp:spPr>
        <a:xfrm>
          <a:off x="0" y="186493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8E987-F027-44F3-8EE5-79B5FC1C4D98}">
      <dsp:nvSpPr>
        <dsp:cNvPr id="0" name=""/>
        <dsp:cNvSpPr/>
      </dsp:nvSpPr>
      <dsp:spPr>
        <a:xfrm>
          <a:off x="0" y="1864935"/>
          <a:ext cx="210312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b="1" kern="1200" dirty="0"/>
            <a:t>Rigorous Testing</a:t>
          </a:r>
          <a:r>
            <a:rPr lang="en-GB" sz="1400" kern="1200" dirty="0"/>
            <a:t>:</a:t>
          </a:r>
          <a:r>
            <a:rPr lang="en-GB" sz="1400" kern="1200" dirty="0">
              <a:latin typeface="Aptos Display" panose="020F0302020204030204"/>
            </a:rPr>
            <a:t> </a:t>
          </a:r>
          <a:endParaRPr lang="en-US" sz="1400" kern="1200" dirty="0"/>
        </a:p>
      </dsp:txBody>
      <dsp:txXfrm>
        <a:off x="0" y="1864935"/>
        <a:ext cx="2103120" cy="621467"/>
      </dsp:txXfrm>
    </dsp:sp>
    <dsp:sp modelId="{E2107A95-EE39-44EF-B761-498177235D78}">
      <dsp:nvSpPr>
        <dsp:cNvPr id="0" name=""/>
        <dsp:cNvSpPr/>
      </dsp:nvSpPr>
      <dsp:spPr>
        <a:xfrm>
          <a:off x="2260854" y="1893155"/>
          <a:ext cx="825474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Ensuring accuracy and effectiveness of the decryption tool through comprehensive testing.</a:t>
          </a:r>
          <a:endParaRPr lang="en-US" sz="1600" kern="1200" dirty="0"/>
        </a:p>
      </dsp:txBody>
      <dsp:txXfrm>
        <a:off x="2260854" y="1893155"/>
        <a:ext cx="8254746" cy="564419"/>
      </dsp:txXfrm>
    </dsp:sp>
    <dsp:sp modelId="{5584D6A2-4F89-4955-8C1B-6F4D780153F1}">
      <dsp:nvSpPr>
        <dsp:cNvPr id="0" name=""/>
        <dsp:cNvSpPr/>
      </dsp:nvSpPr>
      <dsp:spPr>
        <a:xfrm>
          <a:off x="2103120" y="2457575"/>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3A0D0A-E7A9-4AAB-9988-F143016F006F}">
      <dsp:nvSpPr>
        <dsp:cNvPr id="0" name=""/>
        <dsp:cNvSpPr/>
      </dsp:nvSpPr>
      <dsp:spPr>
        <a:xfrm>
          <a:off x="0" y="2486402"/>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765E8D-458B-4563-B337-0B6E6AE05F20}">
      <dsp:nvSpPr>
        <dsp:cNvPr id="0" name=""/>
        <dsp:cNvSpPr/>
      </dsp:nvSpPr>
      <dsp:spPr>
        <a:xfrm>
          <a:off x="0" y="2486402"/>
          <a:ext cx="210312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b="1" kern="1200" dirty="0"/>
            <a:t>Verification of Reliability</a:t>
          </a:r>
          <a:r>
            <a:rPr lang="en-GB" sz="1400" kern="1200" dirty="0"/>
            <a:t>:</a:t>
          </a:r>
          <a:endParaRPr lang="en-US" sz="1400" kern="1200" dirty="0"/>
        </a:p>
      </dsp:txBody>
      <dsp:txXfrm>
        <a:off x="0" y="2486402"/>
        <a:ext cx="2103120" cy="621467"/>
      </dsp:txXfrm>
    </dsp:sp>
    <dsp:sp modelId="{090BAA33-83FE-4193-BE79-2832D39E31A5}">
      <dsp:nvSpPr>
        <dsp:cNvPr id="0" name=""/>
        <dsp:cNvSpPr/>
      </dsp:nvSpPr>
      <dsp:spPr>
        <a:xfrm>
          <a:off x="2260854" y="2514623"/>
          <a:ext cx="825474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Ensuring the tool can decrypt messages encrypted with Shamir's Secret Encryption.</a:t>
          </a:r>
          <a:endParaRPr lang="en-US" sz="1600" kern="1200" dirty="0"/>
        </a:p>
      </dsp:txBody>
      <dsp:txXfrm>
        <a:off x="2260854" y="2514623"/>
        <a:ext cx="8254746" cy="564419"/>
      </dsp:txXfrm>
    </dsp:sp>
    <dsp:sp modelId="{E65EC277-72C8-4663-8B4F-9B78FE80B668}">
      <dsp:nvSpPr>
        <dsp:cNvPr id="0" name=""/>
        <dsp:cNvSpPr/>
      </dsp:nvSpPr>
      <dsp:spPr>
        <a:xfrm>
          <a:off x="2103120" y="3079043"/>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4327D3-C6E4-4331-8284-933E21D48966}">
      <dsp:nvSpPr>
        <dsp:cNvPr id="0" name=""/>
        <dsp:cNvSpPr/>
      </dsp:nvSpPr>
      <dsp:spPr>
        <a:xfrm>
          <a:off x="0" y="310787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DBAA7B-98C0-481C-82D9-2D48E0D6E416}">
      <dsp:nvSpPr>
        <dsp:cNvPr id="0" name=""/>
        <dsp:cNvSpPr/>
      </dsp:nvSpPr>
      <dsp:spPr>
        <a:xfrm>
          <a:off x="0" y="3107870"/>
          <a:ext cx="210312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b="1" kern="1200" dirty="0"/>
            <a:t>Scenario-Based Testing</a:t>
          </a:r>
          <a:r>
            <a:rPr lang="en-GB" sz="1400" kern="1200" dirty="0"/>
            <a:t>:</a:t>
          </a:r>
          <a:r>
            <a:rPr lang="en-GB" sz="1400" kern="1200" dirty="0">
              <a:latin typeface="Aptos Display" panose="020F0302020204030204"/>
            </a:rPr>
            <a:t> </a:t>
          </a:r>
          <a:endParaRPr lang="en-US" sz="1400" kern="1200" dirty="0"/>
        </a:p>
      </dsp:txBody>
      <dsp:txXfrm>
        <a:off x="0" y="3107870"/>
        <a:ext cx="2103120" cy="621467"/>
      </dsp:txXfrm>
    </dsp:sp>
    <dsp:sp modelId="{72BCB6FC-6B24-4731-AC51-177C0F6BD2CC}">
      <dsp:nvSpPr>
        <dsp:cNvPr id="0" name=""/>
        <dsp:cNvSpPr/>
      </dsp:nvSpPr>
      <dsp:spPr>
        <a:xfrm>
          <a:off x="2260854" y="3136091"/>
          <a:ext cx="825474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Evaluation of tool performance across different encryption scenarios for robustness.</a:t>
          </a:r>
          <a:endParaRPr lang="en-US" sz="1600" kern="1200" dirty="0"/>
        </a:p>
      </dsp:txBody>
      <dsp:txXfrm>
        <a:off x="2260854" y="3136091"/>
        <a:ext cx="8254746" cy="564419"/>
      </dsp:txXfrm>
    </dsp:sp>
    <dsp:sp modelId="{174B129F-474B-47FB-8BDF-D81F315FE552}">
      <dsp:nvSpPr>
        <dsp:cNvPr id="0" name=""/>
        <dsp:cNvSpPr/>
      </dsp:nvSpPr>
      <dsp:spPr>
        <a:xfrm>
          <a:off x="2103120" y="3700511"/>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2E8708-3404-4804-9CC2-38C0C0ABCB3E}">
      <dsp:nvSpPr>
        <dsp:cNvPr id="0" name=""/>
        <dsp:cNvSpPr/>
      </dsp:nvSpPr>
      <dsp:spPr>
        <a:xfrm>
          <a:off x="0" y="372933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344B6D-E3DA-4B71-AE51-C6F9C355391A}">
      <dsp:nvSpPr>
        <dsp:cNvPr id="0" name=""/>
        <dsp:cNvSpPr/>
      </dsp:nvSpPr>
      <dsp:spPr>
        <a:xfrm>
          <a:off x="0" y="3729338"/>
          <a:ext cx="210312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b="1" kern="1200" dirty="0"/>
            <a:t>Integration for Security</a:t>
          </a:r>
          <a:r>
            <a:rPr lang="en-GB" sz="1400" kern="1200" dirty="0"/>
            <a:t>:</a:t>
          </a:r>
          <a:r>
            <a:rPr lang="en-GB" sz="1400" kern="1200" dirty="0">
              <a:latin typeface="Aptos Display" panose="020F0302020204030204"/>
            </a:rPr>
            <a:t> </a:t>
          </a:r>
          <a:endParaRPr lang="en-US" sz="1400" kern="1200" dirty="0"/>
        </a:p>
      </dsp:txBody>
      <dsp:txXfrm>
        <a:off x="0" y="3729338"/>
        <a:ext cx="2103120" cy="621467"/>
      </dsp:txXfrm>
    </dsp:sp>
    <dsp:sp modelId="{EF26E1F5-B3E7-4B83-A36E-FF209F215A7A}">
      <dsp:nvSpPr>
        <dsp:cNvPr id="0" name=""/>
        <dsp:cNvSpPr/>
      </dsp:nvSpPr>
      <dsp:spPr>
        <a:xfrm>
          <a:off x="2260854" y="3757559"/>
          <a:ext cx="8254746" cy="564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Integration of analysis, mathematical models, and testing for secure message decryption.</a:t>
          </a:r>
          <a:endParaRPr lang="en-US" sz="1600" kern="1200" dirty="0"/>
        </a:p>
      </dsp:txBody>
      <dsp:txXfrm>
        <a:off x="2260854" y="3757559"/>
        <a:ext cx="8254746" cy="564419"/>
      </dsp:txXfrm>
    </dsp:sp>
    <dsp:sp modelId="{C727E2FA-CF68-4242-9D09-77A7E7FF92E5}">
      <dsp:nvSpPr>
        <dsp:cNvPr id="0" name=""/>
        <dsp:cNvSpPr/>
      </dsp:nvSpPr>
      <dsp:spPr>
        <a:xfrm>
          <a:off x="2103120" y="4321978"/>
          <a:ext cx="8412480"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5C7564-5405-49C7-AAAB-77546094C66B}" type="datetimeFigureOut">
              <a:rPr lang="en-US" smtClean="0"/>
              <a:t>4/27/2024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15444C-EACC-4878-9265-F8E1B53988D7}" type="slidenum">
              <a:rPr lang="en-US" smtClean="0"/>
              <a:t>‹#›</a:t>
            </a:fld>
            <a:endParaRPr lang="en-US"/>
          </a:p>
        </p:txBody>
      </p:sp>
    </p:spTree>
    <p:extLst>
      <p:ext uri="{BB962C8B-B14F-4D97-AF65-F5344CB8AC3E}">
        <p14:creationId xmlns:p14="http://schemas.microsoft.com/office/powerpoint/2010/main" val="3377152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 aimed to dissect Shamir's Secret Encryption, deciphering its flaws and restrictions. Through meticulous analysis and model development, the team explored vulnerabilities and limitations within the encryption scheme. By implementing various cryptanalysis techniques and statistical analysis, the project sought to break the encryption and understand its security implications comprehensively. The development of decryption tools played a pivotal role in this endeavor, enabling the team to unravel the complexities of Shamir's Secret Encryption and assess its reliability in safeguarding sensitive information. The project contributed significantly to knowledge by shedding light on the vulnerabilities of Shamir's Secret Encryption and emphasizing the importance of robust decryption tools in comprehending the security risks associated with cryptographic systems, ultimately enhancing our understanding of encryption protocols and their practical implications.</a:t>
            </a:r>
          </a:p>
        </p:txBody>
      </p:sp>
      <p:sp>
        <p:nvSpPr>
          <p:cNvPr id="4" name="Slide Number Placeholder 3"/>
          <p:cNvSpPr>
            <a:spLocks noGrp="1"/>
          </p:cNvSpPr>
          <p:nvPr>
            <p:ph type="sldNum" sz="quarter" idx="5"/>
          </p:nvPr>
        </p:nvSpPr>
        <p:spPr/>
        <p:txBody>
          <a:bodyPr/>
          <a:lstStyle/>
          <a:p>
            <a:fld id="{9615444C-EACC-4878-9265-F8E1B53988D7}" type="slidenum">
              <a:rPr lang="en-US" smtClean="0"/>
              <a:t>2</a:t>
            </a:fld>
            <a:endParaRPr lang="en-US"/>
          </a:p>
        </p:txBody>
      </p:sp>
    </p:spTree>
    <p:extLst>
      <p:ext uri="{BB962C8B-B14F-4D97-AF65-F5344CB8AC3E}">
        <p14:creationId xmlns:p14="http://schemas.microsoft.com/office/powerpoint/2010/main" val="85234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15444C-EACC-4878-9265-F8E1B53988D7}" type="slidenum">
              <a:rPr lang="en-US" smtClean="0"/>
              <a:t>14</a:t>
            </a:fld>
            <a:endParaRPr lang="en-US"/>
          </a:p>
        </p:txBody>
      </p:sp>
    </p:spTree>
    <p:extLst>
      <p:ext uri="{BB962C8B-B14F-4D97-AF65-F5344CB8AC3E}">
        <p14:creationId xmlns:p14="http://schemas.microsoft.com/office/powerpoint/2010/main" val="194796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analyzing the code, we scrutinize its structure, logic, and functionality to understand how the encryption is performed. This involves studying how the polynomial is generated, how keys are utilized, and how encryption pairs are produced. Additionally, we identify essential elements of Shamir's Secret Encryption present in the code, such as polynomial generation, key generation, and encryption pair creation. Through this analysis, we aim to uncover any flaws or vulnerabilities in the implementation, such as potential weaknesses in the key generation process or vulnerabilities in the encryption algorithm. By identifying these weaknesses, we can better understand the security implications of the encryption scheme and devise strategies to improve its robustness.</a:t>
            </a:r>
          </a:p>
        </p:txBody>
      </p:sp>
      <p:sp>
        <p:nvSpPr>
          <p:cNvPr id="4" name="Slide Number Placeholder 3"/>
          <p:cNvSpPr>
            <a:spLocks noGrp="1"/>
          </p:cNvSpPr>
          <p:nvPr>
            <p:ph type="sldNum" sz="quarter" idx="5"/>
          </p:nvPr>
        </p:nvSpPr>
        <p:spPr/>
        <p:txBody>
          <a:bodyPr/>
          <a:lstStyle/>
          <a:p>
            <a:fld id="{9615444C-EACC-4878-9265-F8E1B53988D7}" type="slidenum">
              <a:rPr lang="en-US" smtClean="0"/>
              <a:t>3</a:t>
            </a:fld>
            <a:endParaRPr lang="en-US"/>
          </a:p>
        </p:txBody>
      </p:sp>
    </p:spTree>
    <p:extLst>
      <p:ext uri="{BB962C8B-B14F-4D97-AF65-F5344CB8AC3E}">
        <p14:creationId xmlns:p14="http://schemas.microsoft.com/office/powerpoint/2010/main" val="989636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of a mathematical model begins with the generation of a polynomial using random coefficients, including a message coefficient and additional random coefficients. This polynomial serves as the core representation of the encryption scheme. The randomly generated key dictates the creation of encryption pairs, determining whether each pair is "real" or "fake" based on the key's bits. The key's impact on both encryption and decryption processes is significant, as it controls which pairs are used in encryption and subsequently influences the decryption process. Additionally, Lagrange interpolation is employed to recover polynomial coefficients during decryption, allowing for the reconstruction of the original polynomial from encrypted pairs. This technique facilitates the decryption process by accurately reconstructing the polynomial and enabling the recovery of the encrypted message.</a:t>
            </a:r>
          </a:p>
        </p:txBody>
      </p:sp>
      <p:sp>
        <p:nvSpPr>
          <p:cNvPr id="4" name="Slide Number Placeholder 3"/>
          <p:cNvSpPr>
            <a:spLocks noGrp="1"/>
          </p:cNvSpPr>
          <p:nvPr>
            <p:ph type="sldNum" sz="quarter" idx="5"/>
          </p:nvPr>
        </p:nvSpPr>
        <p:spPr/>
        <p:txBody>
          <a:bodyPr/>
          <a:lstStyle/>
          <a:p>
            <a:fld id="{9615444C-EACC-4878-9265-F8E1B53988D7}" type="slidenum">
              <a:rPr lang="en-US" smtClean="0"/>
              <a:t>4</a:t>
            </a:fld>
            <a:endParaRPr lang="en-US"/>
          </a:p>
        </p:txBody>
      </p:sp>
    </p:spTree>
    <p:extLst>
      <p:ext uri="{BB962C8B-B14F-4D97-AF65-F5344CB8AC3E}">
        <p14:creationId xmlns:p14="http://schemas.microsoft.com/office/powerpoint/2010/main" val="327452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development of a mathematical model begins with the generation of a polynomial using random coefficients, including a message coefficient and additional random coefficients. This polynomial serves as the core representation of the encryption scheme. The randomly generated key dictates the creation of encryption pairs, determining whether each pair is "real" or "fake" based on the key's bits. The key's impact on both encryption and decryption processes is significant, as it controls which pairs are used in encryption and subsequently influences the decryption process. Additionally, Lagrange interpolation is employed to recover polynomial coefficients during decryption, allowing for the reconstruction of the original polynomial from encrypted pairs. This technique facilitates the decryption process by accurately reconstructing the polynomial and enabling the recovery of the encrypted message.</a:t>
            </a:r>
          </a:p>
        </p:txBody>
      </p:sp>
      <p:sp>
        <p:nvSpPr>
          <p:cNvPr id="4" name="Slide Number Placeholder 3"/>
          <p:cNvSpPr>
            <a:spLocks noGrp="1"/>
          </p:cNvSpPr>
          <p:nvPr>
            <p:ph type="sldNum" sz="quarter" idx="5"/>
          </p:nvPr>
        </p:nvSpPr>
        <p:spPr/>
        <p:txBody>
          <a:bodyPr/>
          <a:lstStyle/>
          <a:p>
            <a:fld id="{9615444C-EACC-4878-9265-F8E1B53988D7}" type="slidenum">
              <a:rPr lang="en-US" smtClean="0"/>
              <a:t>5</a:t>
            </a:fld>
            <a:endParaRPr lang="en-US"/>
          </a:p>
        </p:txBody>
      </p:sp>
    </p:spTree>
    <p:extLst>
      <p:ext uri="{BB962C8B-B14F-4D97-AF65-F5344CB8AC3E}">
        <p14:creationId xmlns:p14="http://schemas.microsoft.com/office/powerpoint/2010/main" val="3706138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exploration of cryptanalysis methods within the provided code, established techniques are examined to uncover potential vulnerabilities. This includes scrutinizing the implementation for weaknesses and potential side-channel attacks. By identifying vulnerabilities, the team can understand the security risks associated with the encryption scheme. Addressing these risks is crucial to ensure the robustness and reliability of the encryption process. Through thorough examination and analysis, the project aims to develop strategies to mitigate these risks and enhance the overall security of the system. The importance of this process lies in safeguarding sensitive information and preventing unauthorized access or decryption of encrypted messages. Thus, the exploration of cryptanalysis methods plays a pivotal role in fortifying the encryption scheme against potential threats and vulnerabilities.</a:t>
            </a:r>
          </a:p>
        </p:txBody>
      </p:sp>
      <p:sp>
        <p:nvSpPr>
          <p:cNvPr id="4" name="Slide Number Placeholder 3"/>
          <p:cNvSpPr>
            <a:spLocks noGrp="1"/>
          </p:cNvSpPr>
          <p:nvPr>
            <p:ph type="sldNum" sz="quarter" idx="5"/>
          </p:nvPr>
        </p:nvSpPr>
        <p:spPr/>
        <p:txBody>
          <a:bodyPr/>
          <a:lstStyle/>
          <a:p>
            <a:fld id="{9615444C-EACC-4878-9265-F8E1B53988D7}" type="slidenum">
              <a:rPr lang="en-US" smtClean="0"/>
              <a:t>6</a:t>
            </a:fld>
            <a:endParaRPr lang="en-US"/>
          </a:p>
        </p:txBody>
      </p:sp>
    </p:spTree>
    <p:extLst>
      <p:ext uri="{BB962C8B-B14F-4D97-AF65-F5344CB8AC3E}">
        <p14:creationId xmlns:p14="http://schemas.microsoft.com/office/powerpoint/2010/main" val="2902282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creation of a brute-force strategy within the provided code involves systematically trying every possible key combination to decrypt the encrypted messages. This strategy's viability is evaluated through rigorous testing to determine its effectiveness and efficiency in breaking the encryption. Additionally, encrypted messages are examined for statistical trends and vulnerabilities, aiming to identify patterns or weaknesses that could aid in decryption. Statistical analysis plays a crucial role in decryption efforts by providing insights into the distribution and characteristics of encrypted data. Understanding these statistical trends can help in developing more targeted decryption approaches and improving the overall success rate of decrypting messages. Therefore, statistical analysis serves as a valuable tool in deciphering encrypted messages and enhancing the effectiveness of decryption strategies.</a:t>
            </a:r>
          </a:p>
        </p:txBody>
      </p:sp>
      <p:sp>
        <p:nvSpPr>
          <p:cNvPr id="4" name="Slide Number Placeholder 3"/>
          <p:cNvSpPr>
            <a:spLocks noGrp="1"/>
          </p:cNvSpPr>
          <p:nvPr>
            <p:ph type="sldNum" sz="quarter" idx="5"/>
          </p:nvPr>
        </p:nvSpPr>
        <p:spPr/>
        <p:txBody>
          <a:bodyPr/>
          <a:lstStyle/>
          <a:p>
            <a:fld id="{9615444C-EACC-4878-9265-F8E1B53988D7}" type="slidenum">
              <a:rPr lang="en-US" smtClean="0"/>
              <a:t>7</a:t>
            </a:fld>
            <a:endParaRPr lang="en-US"/>
          </a:p>
        </p:txBody>
      </p:sp>
    </p:spTree>
    <p:extLst>
      <p:ext uri="{BB962C8B-B14F-4D97-AF65-F5344CB8AC3E}">
        <p14:creationId xmlns:p14="http://schemas.microsoft.com/office/powerpoint/2010/main" val="3347500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The decryption tool development and implementation involve leveraging analysis and mathematical models created earlier in the project. It utilizes the mathematical model to reconstruct the polynomial from encrypted pairs using Lagrange interpolation. The tool employs analysis techniques to identify vulnerabilities and patterns in encrypted messages, aiding in decryption. Through rigorous testing, the tool's accuracy and effectiveness are verified, ensuring its reliability in decrypting messages encrypted using Shamir's Secret Encryption. Testing involves using encrypted messages to evaluate the tool's performance under various scenarios, ensuring it can successfully decrypt messages without needing the secret key. By integrating analysis, mathematical models, and thorough testing, the decryption tool becomes a robust solution for breaking the encryption scheme and retrieving sensitive information securely.</a:t>
            </a:r>
            <a:endParaRPr lang="en-US" dirty="0"/>
          </a:p>
        </p:txBody>
      </p:sp>
      <p:sp>
        <p:nvSpPr>
          <p:cNvPr id="4" name="Slide Number Placeholder 3"/>
          <p:cNvSpPr>
            <a:spLocks noGrp="1"/>
          </p:cNvSpPr>
          <p:nvPr>
            <p:ph type="sldNum" sz="quarter" idx="5"/>
          </p:nvPr>
        </p:nvSpPr>
        <p:spPr/>
        <p:txBody>
          <a:bodyPr/>
          <a:lstStyle/>
          <a:p>
            <a:fld id="{9615444C-EACC-4878-9265-F8E1B53988D7}" type="slidenum">
              <a:rPr lang="en-US" smtClean="0"/>
              <a:t>8</a:t>
            </a:fld>
            <a:endParaRPr lang="en-US"/>
          </a:p>
        </p:txBody>
      </p:sp>
    </p:spTree>
    <p:extLst>
      <p:ext uri="{BB962C8B-B14F-4D97-AF65-F5344CB8AC3E}">
        <p14:creationId xmlns:p14="http://schemas.microsoft.com/office/powerpoint/2010/main" val="2083984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15444C-EACC-4878-9265-F8E1B53988D7}" type="slidenum">
              <a:rPr lang="en-US" smtClean="0"/>
              <a:t>9</a:t>
            </a:fld>
            <a:endParaRPr lang="en-US"/>
          </a:p>
        </p:txBody>
      </p:sp>
    </p:spTree>
    <p:extLst>
      <p:ext uri="{BB962C8B-B14F-4D97-AF65-F5344CB8AC3E}">
        <p14:creationId xmlns:p14="http://schemas.microsoft.com/office/powerpoint/2010/main" val="58220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15444C-EACC-4878-9265-F8E1B53988D7}" type="slidenum">
              <a:rPr lang="en-US" smtClean="0"/>
              <a:t>10</a:t>
            </a:fld>
            <a:endParaRPr lang="en-US"/>
          </a:p>
        </p:txBody>
      </p:sp>
    </p:spTree>
    <p:extLst>
      <p:ext uri="{BB962C8B-B14F-4D97-AF65-F5344CB8AC3E}">
        <p14:creationId xmlns:p14="http://schemas.microsoft.com/office/powerpoint/2010/main" val="2239550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p:txBody>
          <a:bodyPr/>
          <a:lstStyle/>
          <a:p>
            <a:fld id="{846CE7D5-CF57-46EF-B807-FDD0502418D4}" type="datetimeFigureOut">
              <a:rPr lang="en-GB" smtClean="0"/>
              <a:t>27/04/2024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27/04/2024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p:txBody>
          <a:bodyPr/>
          <a:lstStyle/>
          <a:p>
            <a:fld id="{846CE7D5-CF57-46EF-B807-FDD0502418D4}" type="datetimeFigureOut">
              <a:rPr lang="en-GB" smtClean="0"/>
              <a:t>27/04/2024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p:cNvSpPr>
            <a:spLocks noGrp="1"/>
          </p:cNvSpPr>
          <p:nvPr>
            <p:ph type="dt" sz="half" idx="10"/>
          </p:nvPr>
        </p:nvSpPr>
        <p:spPr/>
        <p:txBody>
          <a:bodyPr/>
          <a:lstStyle/>
          <a:p>
            <a:fld id="{846CE7D5-CF57-46EF-B807-FDD0502418D4}" type="datetimeFigureOut">
              <a:rPr lang="en-GB" smtClean="0"/>
              <a:t>27/04/2024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3" name="Date Placeholder 2"/>
          <p:cNvSpPr>
            <a:spLocks noGrp="1"/>
          </p:cNvSpPr>
          <p:nvPr>
            <p:ph type="dt" sz="half" idx="10"/>
          </p:nvPr>
        </p:nvSpPr>
        <p:spPr/>
        <p:txBody>
          <a:bodyPr/>
          <a:lstStyle/>
          <a:p>
            <a:fld id="{846CE7D5-CF57-46EF-B807-FDD0502418D4}" type="datetimeFigureOut">
              <a:rPr lang="en-GB" smtClean="0"/>
              <a:t>27/04/2024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27/04/2024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27/04/2024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GB" smtClean="0"/>
              <a:t>27/04/2024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Lock In A 3D Electronic System">
            <a:extLst>
              <a:ext uri="{FF2B5EF4-FFF2-40B4-BE49-F238E27FC236}">
                <a16:creationId xmlns:a16="http://schemas.microsoft.com/office/drawing/2014/main" id="{CAA51225-8111-7CCD-D231-C32E15A3EA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GB" sz="5200" dirty="0">
                <a:solidFill>
                  <a:srgbClr val="FFFFFF"/>
                </a:solidFill>
                <a:ea typeface="+mj-lt"/>
                <a:cs typeface="+mj-lt"/>
              </a:rPr>
              <a:t>Shamir’s Secret Encryption Breaking</a:t>
            </a:r>
            <a:endParaRPr lang="en-US" sz="5200" dirty="0">
              <a:solidFill>
                <a:srgbClr val="FFFFFF"/>
              </a:solidFill>
            </a:endParaRPr>
          </a:p>
        </p:txBody>
      </p:sp>
      <p:sp>
        <p:nvSpPr>
          <p:cNvPr id="3" name="Subtitle 2"/>
          <p:cNvSpPr>
            <a:spLocks noGrp="1"/>
          </p:cNvSpPr>
          <p:nvPr>
            <p:ph type="subTitle" idx="1"/>
          </p:nvPr>
        </p:nvSpPr>
        <p:spPr>
          <a:xfrm>
            <a:off x="1063752" y="482521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r>
              <a:rPr lang="en-GB" sz="1300" dirty="0" err="1">
                <a:solidFill>
                  <a:srgbClr val="FFFFFF"/>
                </a:solidFill>
                <a:ea typeface="+mn-lt"/>
                <a:cs typeface="+mn-lt"/>
              </a:rPr>
              <a:t>Pardha</a:t>
            </a:r>
            <a:r>
              <a:rPr lang="en-GB" sz="1300" dirty="0">
                <a:solidFill>
                  <a:srgbClr val="FFFFFF"/>
                </a:solidFill>
                <a:ea typeface="+mn-lt"/>
                <a:cs typeface="+mn-lt"/>
              </a:rPr>
              <a:t> </a:t>
            </a:r>
            <a:r>
              <a:rPr lang="en-GB" sz="1300" dirty="0" err="1">
                <a:solidFill>
                  <a:srgbClr val="FFFFFF"/>
                </a:solidFill>
                <a:ea typeface="+mn-lt"/>
                <a:cs typeface="+mn-lt"/>
              </a:rPr>
              <a:t>Saradhi</a:t>
            </a:r>
            <a:r>
              <a:rPr lang="en-GB" sz="1300" dirty="0">
                <a:solidFill>
                  <a:srgbClr val="FFFFFF"/>
                </a:solidFill>
                <a:ea typeface="+mn-lt"/>
                <a:cs typeface="+mn-lt"/>
              </a:rPr>
              <a:t> </a:t>
            </a:r>
            <a:r>
              <a:rPr lang="en-GB" sz="1300" dirty="0" err="1">
                <a:solidFill>
                  <a:srgbClr val="FFFFFF"/>
                </a:solidFill>
                <a:ea typeface="+mn-lt"/>
                <a:cs typeface="+mn-lt"/>
              </a:rPr>
              <a:t>Pamarthi</a:t>
            </a:r>
            <a:r>
              <a:rPr lang="en-GB" sz="1300" dirty="0">
                <a:solidFill>
                  <a:srgbClr val="FFFFFF"/>
                </a:solidFill>
                <a:ea typeface="+mn-lt"/>
                <a:cs typeface="+mn-lt"/>
              </a:rPr>
              <a:t> - 11648100 </a:t>
            </a:r>
            <a:endParaRPr lang="en-US" sz="1300" dirty="0">
              <a:solidFill>
                <a:srgbClr val="FFFFFF"/>
              </a:solidFill>
              <a:ea typeface="+mn-lt"/>
              <a:cs typeface="+mn-lt"/>
            </a:endParaRPr>
          </a:p>
          <a:p>
            <a:r>
              <a:rPr lang="en-GB" sz="1300" dirty="0" err="1">
                <a:solidFill>
                  <a:srgbClr val="FFFFFF"/>
                </a:solidFill>
                <a:ea typeface="+mn-lt"/>
                <a:cs typeface="+mn-lt"/>
              </a:rPr>
              <a:t>Eeshwar</a:t>
            </a:r>
            <a:r>
              <a:rPr lang="en-GB" sz="1300" dirty="0">
                <a:solidFill>
                  <a:srgbClr val="FFFFFF"/>
                </a:solidFill>
                <a:ea typeface="+mn-lt"/>
                <a:cs typeface="+mn-lt"/>
              </a:rPr>
              <a:t> Reddy Kotha - 11641212 </a:t>
            </a:r>
            <a:endParaRPr lang="en-US" sz="1300" dirty="0">
              <a:solidFill>
                <a:srgbClr val="FFFFFF"/>
              </a:solidFill>
              <a:ea typeface="+mn-lt"/>
              <a:cs typeface="+mn-lt"/>
            </a:endParaRPr>
          </a:p>
          <a:p>
            <a:r>
              <a:rPr lang="en-GB" sz="1300" dirty="0">
                <a:solidFill>
                  <a:srgbClr val="FFFFFF"/>
                </a:solidFill>
                <a:ea typeface="+mn-lt"/>
                <a:cs typeface="+mn-lt"/>
              </a:rPr>
              <a:t>Litwin </a:t>
            </a:r>
            <a:r>
              <a:rPr lang="en-GB" sz="1300" dirty="0" err="1">
                <a:solidFill>
                  <a:srgbClr val="FFFFFF"/>
                </a:solidFill>
                <a:ea typeface="+mn-lt"/>
                <a:cs typeface="+mn-lt"/>
              </a:rPr>
              <a:t>Poddoku</a:t>
            </a:r>
            <a:r>
              <a:rPr lang="en-GB" sz="1300" dirty="0">
                <a:solidFill>
                  <a:srgbClr val="FFFFFF"/>
                </a:solidFill>
                <a:ea typeface="+mn-lt"/>
                <a:cs typeface="+mn-lt"/>
              </a:rPr>
              <a:t> - 11656602 </a:t>
            </a:r>
            <a:endParaRPr lang="en-US" sz="1300" dirty="0">
              <a:solidFill>
                <a:srgbClr val="FFFFFF"/>
              </a:solidFill>
              <a:ea typeface="+mn-lt"/>
              <a:cs typeface="+mn-lt"/>
            </a:endParaRPr>
          </a:p>
          <a:p>
            <a:r>
              <a:rPr lang="en-GB" sz="1300" dirty="0">
                <a:solidFill>
                  <a:srgbClr val="FFFFFF"/>
                </a:solidFill>
                <a:ea typeface="+mn-lt"/>
                <a:cs typeface="+mn-lt"/>
              </a:rPr>
              <a:t>Hemanth Kumar </a:t>
            </a:r>
            <a:r>
              <a:rPr lang="en-GB" sz="1300" dirty="0" err="1">
                <a:solidFill>
                  <a:srgbClr val="FFFFFF"/>
                </a:solidFill>
                <a:ea typeface="+mn-lt"/>
                <a:cs typeface="+mn-lt"/>
              </a:rPr>
              <a:t>Munagala</a:t>
            </a:r>
            <a:r>
              <a:rPr lang="en-GB" sz="1300" dirty="0">
                <a:solidFill>
                  <a:srgbClr val="FFFFFF"/>
                </a:solidFill>
                <a:ea typeface="+mn-lt"/>
                <a:cs typeface="+mn-lt"/>
              </a:rPr>
              <a:t> - 11637925</a:t>
            </a:r>
            <a:endParaRPr lang="en-US" sz="1300" dirty="0">
              <a:solidFill>
                <a:srgbClr val="FFFFFF"/>
              </a:solidFill>
            </a:endParaRPr>
          </a:p>
        </p:txBody>
      </p:sp>
    </p:spTree>
    <p:extLst>
      <p:ext uri="{BB962C8B-B14F-4D97-AF65-F5344CB8AC3E}">
        <p14:creationId xmlns:p14="http://schemas.microsoft.com/office/powerpoint/2010/main" val="10985722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1074FC-0AAF-4996-7EC5-B59DB11C7D6D}"/>
              </a:ext>
            </a:extLst>
          </p:cNvPr>
          <p:cNvPicPr>
            <a:picLocks noGrp="1" noChangeAspect="1"/>
          </p:cNvPicPr>
          <p:nvPr>
            <p:ph idx="1"/>
          </p:nvPr>
        </p:nvPicPr>
        <p:blipFill>
          <a:blip r:embed="rId3"/>
          <a:stretch>
            <a:fillRect/>
          </a:stretch>
        </p:blipFill>
        <p:spPr>
          <a:xfrm>
            <a:off x="1145941" y="1223083"/>
            <a:ext cx="9719080" cy="3958517"/>
          </a:xfrm>
        </p:spPr>
      </p:pic>
    </p:spTree>
    <p:extLst>
      <p:ext uri="{BB962C8B-B14F-4D97-AF65-F5344CB8AC3E}">
        <p14:creationId xmlns:p14="http://schemas.microsoft.com/office/powerpoint/2010/main" val="246483492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FEE92-374B-B270-19CF-8E080B87D1D3}"/>
              </a:ext>
            </a:extLst>
          </p:cNvPr>
          <p:cNvSpPr>
            <a:spLocks noGrp="1"/>
          </p:cNvSpPr>
          <p:nvPr>
            <p:ph type="title"/>
          </p:nvPr>
        </p:nvSpPr>
        <p:spPr>
          <a:xfrm>
            <a:off x="4572001" y="601744"/>
            <a:ext cx="6781800" cy="1338696"/>
          </a:xfrm>
        </p:spPr>
        <p:txBody>
          <a:bodyPr>
            <a:normAutofit/>
          </a:bodyPr>
          <a:lstStyle/>
          <a:p>
            <a:r>
              <a:rPr lang="en-GB" dirty="0"/>
              <a:t>Conclusion </a:t>
            </a:r>
          </a:p>
        </p:txBody>
      </p:sp>
      <p:pic>
        <p:nvPicPr>
          <p:cNvPr id="5" name="Picture 4" descr="Digital padlock art">
            <a:extLst>
              <a:ext uri="{FF2B5EF4-FFF2-40B4-BE49-F238E27FC236}">
                <a16:creationId xmlns:a16="http://schemas.microsoft.com/office/drawing/2014/main" id="{0E90F06A-0940-D6BA-0913-DAEC8E90B08E}"/>
              </a:ext>
            </a:extLst>
          </p:cNvPr>
          <p:cNvPicPr>
            <a:picLocks noChangeAspect="1"/>
          </p:cNvPicPr>
          <p:nvPr/>
        </p:nvPicPr>
        <p:blipFill rotWithShape="1">
          <a:blip r:embed="rId2"/>
          <a:srcRect l="12153" r="47589" b="5"/>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5CAD809C-B4B3-DAE7-0537-61B7DAAC3345}"/>
              </a:ext>
            </a:extLst>
          </p:cNvPr>
          <p:cNvSpPr>
            <a:spLocks noGrp="1"/>
          </p:cNvSpPr>
          <p:nvPr>
            <p:ph idx="1"/>
          </p:nvPr>
        </p:nvSpPr>
        <p:spPr>
          <a:xfrm>
            <a:off x="4572001" y="2201958"/>
            <a:ext cx="6781800" cy="3900730"/>
          </a:xfrm>
        </p:spPr>
        <p:txBody>
          <a:bodyPr vert="horz" lIns="91440" tIns="45720" rIns="91440" bIns="45720" rtlCol="0" anchor="t">
            <a:normAutofit/>
          </a:bodyPr>
          <a:lstStyle/>
          <a:p>
            <a:pPr algn="just"/>
            <a:r>
              <a:rPr lang="en-GB" sz="2000" dirty="0">
                <a:ea typeface="+mn-lt"/>
                <a:cs typeface="+mn-lt"/>
              </a:rPr>
              <a:t>Project aimed to dissect Shamir's Secret Encryption, uncovering flaws and restrictions.</a:t>
            </a:r>
            <a:endParaRPr lang="en-US" dirty="0"/>
          </a:p>
          <a:p>
            <a:pPr algn="just"/>
            <a:r>
              <a:rPr lang="en-GB" sz="2000" dirty="0">
                <a:ea typeface="+mn-lt"/>
                <a:cs typeface="+mn-lt"/>
              </a:rPr>
              <a:t>Meticulous analysis and model development explored encryption scheme vulnerabilities and limitations.</a:t>
            </a:r>
          </a:p>
          <a:p>
            <a:pPr algn="just"/>
            <a:r>
              <a:rPr lang="en-GB" sz="2000" dirty="0">
                <a:ea typeface="+mn-lt"/>
                <a:cs typeface="+mn-lt"/>
              </a:rPr>
              <a:t>Implementation of cryptanalysis techniques sought to break the encryption comprehensively.</a:t>
            </a:r>
          </a:p>
          <a:p>
            <a:pPr algn="just"/>
            <a:r>
              <a:rPr lang="en-GB" sz="2000" dirty="0">
                <a:ea typeface="+mn-lt"/>
                <a:cs typeface="+mn-lt"/>
              </a:rPr>
              <a:t>Development of decryption tools pivotal in understanding encryption complexities.</a:t>
            </a:r>
          </a:p>
          <a:p>
            <a:pPr algn="just"/>
            <a:r>
              <a:rPr lang="en-GB" sz="2000" dirty="0">
                <a:ea typeface="+mn-lt"/>
                <a:cs typeface="+mn-lt"/>
              </a:rPr>
              <a:t>Project shed light on vulnerabilities, stressing importance of robust decryption tools.</a:t>
            </a:r>
          </a:p>
          <a:p>
            <a:endParaRPr lang="en-GB" sz="2000" dirty="0"/>
          </a:p>
          <a:p>
            <a:endParaRPr lang="en-GB" sz="2000" dirty="0"/>
          </a:p>
        </p:txBody>
      </p:sp>
    </p:spTree>
    <p:extLst>
      <p:ext uri="{BB962C8B-B14F-4D97-AF65-F5344CB8AC3E}">
        <p14:creationId xmlns:p14="http://schemas.microsoft.com/office/powerpoint/2010/main" val="6238909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1E5A2-F677-CE4A-53CA-D81F7C865279}"/>
              </a:ext>
            </a:extLst>
          </p:cNvPr>
          <p:cNvSpPr>
            <a:spLocks noGrp="1"/>
          </p:cNvSpPr>
          <p:nvPr>
            <p:ph type="title"/>
          </p:nvPr>
        </p:nvSpPr>
        <p:spPr/>
        <p:txBody>
          <a:bodyPr>
            <a:normAutofit/>
          </a:bodyPr>
          <a:lstStyle/>
          <a:p>
            <a:r>
              <a:rPr lang="en-IN" sz="3600" dirty="0"/>
              <a:t>Hack the Box – Challenge Completion Screenshot</a:t>
            </a:r>
          </a:p>
        </p:txBody>
      </p:sp>
      <p:pic>
        <p:nvPicPr>
          <p:cNvPr id="5" name="Content Placeholder 4">
            <a:extLst>
              <a:ext uri="{FF2B5EF4-FFF2-40B4-BE49-F238E27FC236}">
                <a16:creationId xmlns:a16="http://schemas.microsoft.com/office/drawing/2014/main" id="{254208D2-8765-7FC3-057A-403512295B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1869" y="1825625"/>
            <a:ext cx="8288262" cy="4351338"/>
          </a:xfrm>
        </p:spPr>
      </p:pic>
    </p:spTree>
    <p:extLst>
      <p:ext uri="{BB962C8B-B14F-4D97-AF65-F5344CB8AC3E}">
        <p14:creationId xmlns:p14="http://schemas.microsoft.com/office/powerpoint/2010/main" val="251722959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2AD73D-39C9-8DB9-5B25-188F4EB473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4691" y="1169581"/>
            <a:ext cx="9518983" cy="5007382"/>
          </a:xfrm>
        </p:spPr>
      </p:pic>
    </p:spTree>
    <p:extLst>
      <p:ext uri="{BB962C8B-B14F-4D97-AF65-F5344CB8AC3E}">
        <p14:creationId xmlns:p14="http://schemas.microsoft.com/office/powerpoint/2010/main" val="342193949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D5012D-2999-7B74-52DE-9A70EC8247E4}"/>
              </a:ext>
            </a:extLst>
          </p:cNvPr>
          <p:cNvPicPr>
            <a:picLocks noChangeAspect="1"/>
          </p:cNvPicPr>
          <p:nvPr/>
        </p:nvPicPr>
        <p:blipFill>
          <a:blip r:embed="rId3"/>
          <a:stretch>
            <a:fillRect/>
          </a:stretch>
        </p:blipFill>
        <p:spPr>
          <a:xfrm>
            <a:off x="682889" y="465723"/>
            <a:ext cx="10826221" cy="5926554"/>
          </a:xfrm>
          <a:prstGeom prst="rect">
            <a:avLst/>
          </a:prstGeom>
        </p:spPr>
      </p:pic>
    </p:spTree>
    <p:extLst>
      <p:ext uri="{BB962C8B-B14F-4D97-AF65-F5344CB8AC3E}">
        <p14:creationId xmlns:p14="http://schemas.microsoft.com/office/powerpoint/2010/main" val="9869641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8B25F3-0420-52A3-2A6D-CB8E37937CEB}"/>
              </a:ext>
            </a:extLst>
          </p:cNvPr>
          <p:cNvSpPr>
            <a:spLocks noGrp="1"/>
          </p:cNvSpPr>
          <p:nvPr>
            <p:ph type="title"/>
          </p:nvPr>
        </p:nvSpPr>
        <p:spPr>
          <a:xfrm>
            <a:off x="946521" y="396117"/>
            <a:ext cx="5217172" cy="1158857"/>
          </a:xfrm>
        </p:spPr>
        <p:txBody>
          <a:bodyPr anchor="b">
            <a:normAutofit/>
          </a:bodyPr>
          <a:lstStyle/>
          <a:p>
            <a:r>
              <a:rPr lang="en-GB">
                <a:solidFill>
                  <a:schemeClr val="bg1"/>
                </a:solidFill>
              </a:rPr>
              <a:t>Introduction </a:t>
            </a:r>
          </a:p>
        </p:txBody>
      </p:sp>
      <p:sp>
        <p:nvSpPr>
          <p:cNvPr id="31"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Content Placeholder 2">
            <a:extLst>
              <a:ext uri="{FF2B5EF4-FFF2-40B4-BE49-F238E27FC236}">
                <a16:creationId xmlns:a16="http://schemas.microsoft.com/office/drawing/2014/main" id="{40C7F97C-5A1E-7AF5-2886-D5065C3C4A7A}"/>
              </a:ext>
            </a:extLst>
          </p:cNvPr>
          <p:cNvSpPr>
            <a:spLocks noGrp="1"/>
          </p:cNvSpPr>
          <p:nvPr>
            <p:ph idx="1"/>
          </p:nvPr>
        </p:nvSpPr>
        <p:spPr>
          <a:xfrm>
            <a:off x="946520" y="1747592"/>
            <a:ext cx="5217173" cy="4351338"/>
          </a:xfrm>
        </p:spPr>
        <p:txBody>
          <a:bodyPr vert="horz" lIns="91440" tIns="45720" rIns="91440" bIns="45720" rtlCol="0" anchor="t">
            <a:normAutofit/>
          </a:bodyPr>
          <a:lstStyle/>
          <a:p>
            <a:pPr algn="just"/>
            <a:r>
              <a:rPr lang="en-GB" sz="1500" dirty="0">
                <a:solidFill>
                  <a:schemeClr val="bg1"/>
                </a:solidFill>
                <a:ea typeface="+mn-lt"/>
                <a:cs typeface="+mn-lt"/>
              </a:rPr>
              <a:t>Unravel the complexities of Shamir’s Secret Encryption, a unique cryptographic scheme, for deeper understanding.</a:t>
            </a:r>
            <a:endParaRPr lang="en-GB" sz="1500" dirty="0">
              <a:solidFill>
                <a:schemeClr val="bg1"/>
              </a:solidFill>
            </a:endParaRPr>
          </a:p>
          <a:p>
            <a:pPr algn="just"/>
            <a:r>
              <a:rPr lang="en-GB" sz="1500" dirty="0">
                <a:solidFill>
                  <a:schemeClr val="bg1"/>
                </a:solidFill>
                <a:ea typeface="+mn-lt"/>
                <a:cs typeface="+mn-lt"/>
              </a:rPr>
              <a:t>Dissect and decipher encryption methods to reveal inner workings and vulnerabilities.</a:t>
            </a:r>
            <a:endParaRPr lang="en-GB" sz="1500" dirty="0">
              <a:solidFill>
                <a:schemeClr val="bg1"/>
              </a:solidFill>
            </a:endParaRPr>
          </a:p>
          <a:p>
            <a:pPr algn="just"/>
            <a:r>
              <a:rPr lang="en-GB" sz="1500" dirty="0">
                <a:solidFill>
                  <a:schemeClr val="bg1"/>
                </a:solidFill>
                <a:ea typeface="+mn-lt"/>
                <a:cs typeface="+mn-lt"/>
              </a:rPr>
              <a:t>Comprehensively analyse the encryption process to identify strengths, weaknesses, and potential vulnerabilities.</a:t>
            </a:r>
            <a:endParaRPr lang="en-GB" sz="1500" dirty="0">
              <a:solidFill>
                <a:schemeClr val="bg1"/>
              </a:solidFill>
            </a:endParaRPr>
          </a:p>
          <a:p>
            <a:pPr algn="just"/>
            <a:r>
              <a:rPr lang="en-GB" sz="1500" dirty="0">
                <a:solidFill>
                  <a:schemeClr val="bg1"/>
                </a:solidFill>
                <a:ea typeface="+mn-lt"/>
                <a:cs typeface="+mn-lt"/>
              </a:rPr>
              <a:t>Develop a decryption method to unlock messages without a secret key for enhanced security.</a:t>
            </a:r>
            <a:endParaRPr lang="en-GB" sz="1500" dirty="0">
              <a:solidFill>
                <a:schemeClr val="bg1"/>
              </a:solidFill>
            </a:endParaRPr>
          </a:p>
          <a:p>
            <a:pPr algn="just"/>
            <a:r>
              <a:rPr lang="en-GB" sz="1500" dirty="0">
                <a:solidFill>
                  <a:schemeClr val="bg1"/>
                </a:solidFill>
                <a:ea typeface="+mn-lt"/>
                <a:cs typeface="+mn-lt"/>
              </a:rPr>
              <a:t>Enhance knowledge and understanding of Shamir’s Secret Encryption through meticulous examination.</a:t>
            </a:r>
            <a:endParaRPr lang="en-GB" sz="1500" dirty="0">
              <a:solidFill>
                <a:schemeClr val="bg1"/>
              </a:solidFill>
            </a:endParaRPr>
          </a:p>
          <a:p>
            <a:pPr algn="just"/>
            <a:r>
              <a:rPr lang="en-GB" sz="1500" dirty="0">
                <a:solidFill>
                  <a:schemeClr val="bg1"/>
                </a:solidFill>
                <a:ea typeface="+mn-lt"/>
                <a:cs typeface="+mn-lt"/>
              </a:rPr>
              <a:t>Identify security holes to provide insights into practical implications and limitations.</a:t>
            </a:r>
            <a:endParaRPr lang="en-GB" sz="1500" dirty="0">
              <a:solidFill>
                <a:schemeClr val="bg1"/>
              </a:solidFill>
            </a:endParaRPr>
          </a:p>
          <a:p>
            <a:pPr algn="just"/>
            <a:r>
              <a:rPr lang="en-GB" sz="1500" dirty="0">
                <a:solidFill>
                  <a:schemeClr val="bg1"/>
                </a:solidFill>
                <a:ea typeface="+mn-lt"/>
                <a:cs typeface="+mn-lt"/>
              </a:rPr>
              <a:t>Contribute to the advancement of cryptographic research and the development of robust encryption methods.</a:t>
            </a:r>
            <a:endParaRPr lang="en-GB" sz="1500" dirty="0">
              <a:solidFill>
                <a:schemeClr val="bg1"/>
              </a:solidFill>
            </a:endParaRPr>
          </a:p>
          <a:p>
            <a:pPr algn="just"/>
            <a:endParaRPr lang="en-GB" sz="1500" dirty="0">
              <a:solidFill>
                <a:schemeClr val="bg1"/>
              </a:solidFill>
            </a:endParaRPr>
          </a:p>
        </p:txBody>
      </p:sp>
      <p:grpSp>
        <p:nvGrpSpPr>
          <p:cNvPr id="35" name="Group 34">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36"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40" name="Freeform: Shape 39">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37"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38" name="Freeform: Shape 37">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4" name="Picture 3" descr="Implementing Shamir's Secret Sharing Scheme in Python - GeeksforGeeks">
            <a:extLst>
              <a:ext uri="{FF2B5EF4-FFF2-40B4-BE49-F238E27FC236}">
                <a16:creationId xmlns:a16="http://schemas.microsoft.com/office/drawing/2014/main" id="{0A9BFC9C-52E6-2872-40EE-188F86E1F3F4}"/>
              </a:ext>
            </a:extLst>
          </p:cNvPr>
          <p:cNvPicPr>
            <a:picLocks noChangeAspect="1"/>
          </p:cNvPicPr>
          <p:nvPr/>
        </p:nvPicPr>
        <p:blipFill>
          <a:blip r:embed="rId3"/>
          <a:stretch>
            <a:fillRect/>
          </a:stretch>
        </p:blipFill>
        <p:spPr>
          <a:xfrm>
            <a:off x="7253021" y="2526908"/>
            <a:ext cx="3555043" cy="1804184"/>
          </a:xfrm>
          <a:prstGeom prst="rect">
            <a:avLst/>
          </a:prstGeom>
        </p:spPr>
      </p:pic>
      <p:grpSp>
        <p:nvGrpSpPr>
          <p:cNvPr id="43" name="Group 42">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44"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15" name="Freeform: Shape 214">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45"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46" name="Freeform: Shape 45">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6707709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A0C43-C739-768C-BC4F-8F8EF0AFB13A}"/>
              </a:ext>
            </a:extLst>
          </p:cNvPr>
          <p:cNvSpPr>
            <a:spLocks noGrp="1"/>
          </p:cNvSpPr>
          <p:nvPr>
            <p:ph type="title"/>
          </p:nvPr>
        </p:nvSpPr>
        <p:spPr>
          <a:xfrm>
            <a:off x="1156851" y="637762"/>
            <a:ext cx="9888496" cy="900131"/>
          </a:xfrm>
        </p:spPr>
        <p:txBody>
          <a:bodyPr anchor="t">
            <a:normAutofit/>
          </a:bodyPr>
          <a:lstStyle/>
          <a:p>
            <a:r>
              <a:rPr lang="en-GB" sz="4000">
                <a:solidFill>
                  <a:schemeClr val="bg1"/>
                </a:solidFill>
              </a:rPr>
              <a:t>Project elements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61D214-9D74-7866-7870-09765B8D42ED}"/>
              </a:ext>
            </a:extLst>
          </p:cNvPr>
          <p:cNvSpPr>
            <a:spLocks noGrp="1"/>
          </p:cNvSpPr>
          <p:nvPr>
            <p:ph idx="1"/>
          </p:nvPr>
        </p:nvSpPr>
        <p:spPr>
          <a:xfrm>
            <a:off x="1155548" y="2217343"/>
            <a:ext cx="9880893" cy="3959619"/>
          </a:xfrm>
        </p:spPr>
        <p:txBody>
          <a:bodyPr vert="horz" lIns="91440" tIns="45720" rIns="91440" bIns="45720" rtlCol="0">
            <a:normAutofit/>
          </a:bodyPr>
          <a:lstStyle/>
          <a:p>
            <a:r>
              <a:rPr lang="en-GB" sz="1500" dirty="0">
                <a:ea typeface="+mn-lt"/>
                <a:cs typeface="+mn-lt"/>
              </a:rPr>
              <a:t>Encryption Scheme Analysis:</a:t>
            </a:r>
          </a:p>
          <a:p>
            <a:pPr lvl="1">
              <a:buFont typeface="Courier New" panose="020B0604020202020204" pitchFamily="34" charset="0"/>
              <a:buChar char="o"/>
            </a:pPr>
            <a:r>
              <a:rPr lang="en-GB" sz="1500" dirty="0">
                <a:ea typeface="+mn-lt"/>
                <a:cs typeface="+mn-lt"/>
              </a:rPr>
              <a:t>Examination of the provided source code to understand the encryption process and identify vulnerabilities.</a:t>
            </a:r>
            <a:endParaRPr lang="en-GB" sz="1500" dirty="0"/>
          </a:p>
          <a:p>
            <a:r>
              <a:rPr lang="en-GB" sz="1500" dirty="0">
                <a:ea typeface="+mn-lt"/>
                <a:cs typeface="+mn-lt"/>
              </a:rPr>
              <a:t>Mathematical Model Development:</a:t>
            </a:r>
            <a:endParaRPr lang="en-GB" sz="1500" dirty="0"/>
          </a:p>
          <a:p>
            <a:pPr lvl="1">
              <a:buFont typeface="Courier New" panose="020B0604020202020204" pitchFamily="34" charset="0"/>
              <a:buChar char="o"/>
            </a:pPr>
            <a:r>
              <a:rPr lang="en-GB" sz="1500" dirty="0">
                <a:ea typeface="+mn-lt"/>
                <a:cs typeface="+mn-lt"/>
              </a:rPr>
              <a:t>Creation of a mathematical representation of the encryption process, considering the impact of the randomly generated key.</a:t>
            </a:r>
            <a:endParaRPr lang="en-GB" sz="1500" dirty="0"/>
          </a:p>
          <a:p>
            <a:r>
              <a:rPr lang="en-GB" sz="1500" dirty="0">
                <a:ea typeface="+mn-lt"/>
                <a:cs typeface="+mn-lt"/>
              </a:rPr>
              <a:t>Cryptanalysis Techniques:</a:t>
            </a:r>
            <a:endParaRPr lang="en-GB" sz="1500" dirty="0"/>
          </a:p>
          <a:p>
            <a:pPr lvl="1">
              <a:buFont typeface="Courier New" panose="020B0604020202020204" pitchFamily="34" charset="0"/>
              <a:buChar char="o"/>
            </a:pPr>
            <a:r>
              <a:rPr lang="en-GB" sz="1500" dirty="0">
                <a:ea typeface="+mn-lt"/>
                <a:cs typeface="+mn-lt"/>
              </a:rPr>
              <a:t>Exploration of methods like statistical analysis and brute-force attacks to break Shamir's Secret Encryption and identify vulnerabilities.</a:t>
            </a:r>
            <a:endParaRPr lang="en-GB" sz="1500" dirty="0"/>
          </a:p>
          <a:p>
            <a:r>
              <a:rPr lang="en-GB" sz="1500" dirty="0">
                <a:ea typeface="+mn-lt"/>
                <a:cs typeface="+mn-lt"/>
              </a:rPr>
              <a:t>Statistical Analysis:</a:t>
            </a:r>
            <a:endParaRPr lang="en-GB" sz="1500" dirty="0"/>
          </a:p>
          <a:p>
            <a:pPr lvl="1">
              <a:buFont typeface="Courier New" panose="020B0604020202020204" pitchFamily="34" charset="0"/>
              <a:buChar char="o"/>
            </a:pPr>
            <a:r>
              <a:rPr lang="en-GB" sz="1500" dirty="0">
                <a:ea typeface="+mn-lt"/>
                <a:cs typeface="+mn-lt"/>
              </a:rPr>
              <a:t>Examination of encrypted messages for trends and vulnerabilities, alongside the creation of a brute-force strategy for decryption.</a:t>
            </a:r>
            <a:endParaRPr lang="en-GB" sz="1500" dirty="0"/>
          </a:p>
          <a:p>
            <a:r>
              <a:rPr lang="en-GB" sz="1500" dirty="0">
                <a:ea typeface="+mn-lt"/>
                <a:cs typeface="+mn-lt"/>
              </a:rPr>
              <a:t>Decryption Tool:</a:t>
            </a:r>
            <a:endParaRPr lang="en-GB" sz="1500" dirty="0"/>
          </a:p>
          <a:p>
            <a:pPr lvl="1">
              <a:buFont typeface="Courier New" panose="020B0604020202020204" pitchFamily="34" charset="0"/>
              <a:buChar char="o"/>
            </a:pPr>
            <a:r>
              <a:rPr lang="en-GB" sz="1500" dirty="0">
                <a:ea typeface="+mn-lt"/>
                <a:cs typeface="+mn-lt"/>
              </a:rPr>
              <a:t>Development and implementation of a tool leveraging analysis and mathematical models to decrypt messages encrypted with Shamir's Secret Encryption.</a:t>
            </a:r>
            <a:endParaRPr lang="en-GB" sz="1500" dirty="0"/>
          </a:p>
          <a:p>
            <a:endParaRPr lang="en-GB" sz="1500" dirty="0"/>
          </a:p>
        </p:txBody>
      </p:sp>
    </p:spTree>
    <p:extLst>
      <p:ext uri="{BB962C8B-B14F-4D97-AF65-F5344CB8AC3E}">
        <p14:creationId xmlns:p14="http://schemas.microsoft.com/office/powerpoint/2010/main" val="4904725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2D1E16-BB6A-ED8F-3552-AD822839130C}"/>
              </a:ext>
            </a:extLst>
          </p:cNvPr>
          <p:cNvSpPr>
            <a:spLocks noGrp="1"/>
          </p:cNvSpPr>
          <p:nvPr>
            <p:ph type="title"/>
          </p:nvPr>
        </p:nvSpPr>
        <p:spPr>
          <a:xfrm>
            <a:off x="838200" y="459863"/>
            <a:ext cx="10515600" cy="1004594"/>
          </a:xfrm>
        </p:spPr>
        <p:txBody>
          <a:bodyPr>
            <a:normAutofit/>
          </a:bodyPr>
          <a:lstStyle/>
          <a:p>
            <a:pPr algn="ctr"/>
            <a:r>
              <a:rPr lang="en-GB">
                <a:solidFill>
                  <a:srgbClr val="FFFFFF"/>
                </a:solidFill>
              </a:rPr>
              <a:t>Encryption scheme analysis</a:t>
            </a:r>
          </a:p>
        </p:txBody>
      </p:sp>
      <p:sp>
        <p:nvSpPr>
          <p:cNvPr id="12"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1C96947-4721-85D2-692A-6980203B4339}"/>
              </a:ext>
            </a:extLst>
          </p:cNvPr>
          <p:cNvGraphicFramePr>
            <a:graphicFrameLocks noGrp="1"/>
          </p:cNvGraphicFramePr>
          <p:nvPr>
            <p:ph idx="1"/>
            <p:extLst>
              <p:ext uri="{D42A27DB-BD31-4B8C-83A1-F6EECF244321}">
                <p14:modId xmlns:p14="http://schemas.microsoft.com/office/powerpoint/2010/main" val="84739705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4226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graphicEl>
                                              <a:dgm id="{F384F0EC-AEC5-4BE0-BCC5-37D64E1EC01F}"/>
                                            </p:graphicEl>
                                          </p:spTgt>
                                        </p:tgtEl>
                                        <p:attrNameLst>
                                          <p:attrName>style.visibility</p:attrName>
                                        </p:attrNameLst>
                                      </p:cBhvr>
                                      <p:to>
                                        <p:strVal val="visible"/>
                                      </p:to>
                                    </p:set>
                                    <p:anim calcmode="lin" valueType="num">
                                      <p:cBhvr additive="base">
                                        <p:cTn id="7" dur="500" fill="hold"/>
                                        <p:tgtEl>
                                          <p:spTgt spid="5">
                                            <p:graphicEl>
                                              <a:dgm id="{F384F0EC-AEC5-4BE0-BCC5-37D64E1EC01F}"/>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graphicEl>
                                              <a:dgm id="{F384F0EC-AEC5-4BE0-BCC5-37D64E1EC01F}"/>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graphicEl>
                                              <a:dgm id="{DFB4FCFE-6F46-470E-9330-77F2C01BEB61}"/>
                                            </p:graphicEl>
                                          </p:spTgt>
                                        </p:tgtEl>
                                        <p:attrNameLst>
                                          <p:attrName>style.visibility</p:attrName>
                                        </p:attrNameLst>
                                      </p:cBhvr>
                                      <p:to>
                                        <p:strVal val="visible"/>
                                      </p:to>
                                    </p:set>
                                    <p:anim calcmode="lin" valueType="num">
                                      <p:cBhvr additive="base">
                                        <p:cTn id="11" dur="500" fill="hold"/>
                                        <p:tgtEl>
                                          <p:spTgt spid="5">
                                            <p:graphicEl>
                                              <a:dgm id="{DFB4FCFE-6F46-470E-9330-77F2C01BEB61}"/>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graphicEl>
                                              <a:dgm id="{DFB4FCFE-6F46-470E-9330-77F2C01BEB61}"/>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graphicEl>
                                              <a:dgm id="{5EF0EB72-45D5-4089-9E73-A5420F7DB823}"/>
                                            </p:graphicEl>
                                          </p:spTgt>
                                        </p:tgtEl>
                                        <p:attrNameLst>
                                          <p:attrName>style.visibility</p:attrName>
                                        </p:attrNameLst>
                                      </p:cBhvr>
                                      <p:to>
                                        <p:strVal val="visible"/>
                                      </p:to>
                                    </p:set>
                                    <p:anim calcmode="lin" valueType="num">
                                      <p:cBhvr additive="base">
                                        <p:cTn id="17" dur="500" fill="hold"/>
                                        <p:tgtEl>
                                          <p:spTgt spid="5">
                                            <p:graphicEl>
                                              <a:dgm id="{5EF0EB72-45D5-4089-9E73-A5420F7DB823}"/>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graphicEl>
                                              <a:dgm id="{5EF0EB72-45D5-4089-9E73-A5420F7DB823}"/>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graphicEl>
                                              <a:dgm id="{BDBB9952-5D0B-4FCA-9A0B-94405D2ECD06}"/>
                                            </p:graphicEl>
                                          </p:spTgt>
                                        </p:tgtEl>
                                        <p:attrNameLst>
                                          <p:attrName>style.visibility</p:attrName>
                                        </p:attrNameLst>
                                      </p:cBhvr>
                                      <p:to>
                                        <p:strVal val="visible"/>
                                      </p:to>
                                    </p:set>
                                    <p:anim calcmode="lin" valueType="num">
                                      <p:cBhvr additive="base">
                                        <p:cTn id="23" dur="500" fill="hold"/>
                                        <p:tgtEl>
                                          <p:spTgt spid="5">
                                            <p:graphicEl>
                                              <a:dgm id="{BDBB9952-5D0B-4FCA-9A0B-94405D2ECD06}"/>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graphicEl>
                                              <a:dgm id="{BDBB9952-5D0B-4FCA-9A0B-94405D2ECD06}"/>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graphicEl>
                                              <a:dgm id="{7B0789A0-AA4E-49A2-95B3-9F71D7151572}"/>
                                            </p:graphicEl>
                                          </p:spTgt>
                                        </p:tgtEl>
                                        <p:attrNameLst>
                                          <p:attrName>style.visibility</p:attrName>
                                        </p:attrNameLst>
                                      </p:cBhvr>
                                      <p:to>
                                        <p:strVal val="visible"/>
                                      </p:to>
                                    </p:set>
                                    <p:anim calcmode="lin" valueType="num">
                                      <p:cBhvr additive="base">
                                        <p:cTn id="27" dur="500" fill="hold"/>
                                        <p:tgtEl>
                                          <p:spTgt spid="5">
                                            <p:graphicEl>
                                              <a:dgm id="{7B0789A0-AA4E-49A2-95B3-9F71D7151572}"/>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graphicEl>
                                              <a:dgm id="{7B0789A0-AA4E-49A2-95B3-9F71D7151572}"/>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
                                            <p:graphicEl>
                                              <a:dgm id="{6341B930-CCA7-442E-961F-431D57A99FA7}"/>
                                            </p:graphicEl>
                                          </p:spTgt>
                                        </p:tgtEl>
                                        <p:attrNameLst>
                                          <p:attrName>style.visibility</p:attrName>
                                        </p:attrNameLst>
                                      </p:cBhvr>
                                      <p:to>
                                        <p:strVal val="visible"/>
                                      </p:to>
                                    </p:set>
                                    <p:anim calcmode="lin" valueType="num">
                                      <p:cBhvr additive="base">
                                        <p:cTn id="33" dur="500" fill="hold"/>
                                        <p:tgtEl>
                                          <p:spTgt spid="5">
                                            <p:graphicEl>
                                              <a:dgm id="{6341B930-CCA7-442E-961F-431D57A99FA7}"/>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graphicEl>
                                              <a:dgm id="{6341B930-CCA7-442E-961F-431D57A99FA7}"/>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5">
                                            <p:graphicEl>
                                              <a:dgm id="{2FAED442-025F-41FE-A3D3-228629048331}"/>
                                            </p:graphicEl>
                                          </p:spTgt>
                                        </p:tgtEl>
                                        <p:attrNameLst>
                                          <p:attrName>style.visibility</p:attrName>
                                        </p:attrNameLst>
                                      </p:cBhvr>
                                      <p:to>
                                        <p:strVal val="visible"/>
                                      </p:to>
                                    </p:set>
                                    <p:anim calcmode="lin" valueType="num">
                                      <p:cBhvr additive="base">
                                        <p:cTn id="39" dur="500" fill="hold"/>
                                        <p:tgtEl>
                                          <p:spTgt spid="5">
                                            <p:graphicEl>
                                              <a:dgm id="{2FAED442-025F-41FE-A3D3-228629048331}"/>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graphicEl>
                                              <a:dgm id="{2FAED442-025F-41FE-A3D3-228629048331}"/>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
                                            <p:graphicEl>
                                              <a:dgm id="{72FCC6FC-236F-4B7C-89EF-25F38F48681A}"/>
                                            </p:graphicEl>
                                          </p:spTgt>
                                        </p:tgtEl>
                                        <p:attrNameLst>
                                          <p:attrName>style.visibility</p:attrName>
                                        </p:attrNameLst>
                                      </p:cBhvr>
                                      <p:to>
                                        <p:strVal val="visible"/>
                                      </p:to>
                                    </p:set>
                                    <p:anim calcmode="lin" valueType="num">
                                      <p:cBhvr additive="base">
                                        <p:cTn id="43" dur="500" fill="hold"/>
                                        <p:tgtEl>
                                          <p:spTgt spid="5">
                                            <p:graphicEl>
                                              <a:dgm id="{72FCC6FC-236F-4B7C-89EF-25F38F48681A}"/>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graphicEl>
                                              <a:dgm id="{72FCC6FC-236F-4B7C-89EF-25F38F48681A}"/>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graphicEl>
                                              <a:dgm id="{FCDF6DCF-F498-415D-9999-C488CA9AF6D5}"/>
                                            </p:graphicEl>
                                          </p:spTgt>
                                        </p:tgtEl>
                                        <p:attrNameLst>
                                          <p:attrName>style.visibility</p:attrName>
                                        </p:attrNameLst>
                                      </p:cBhvr>
                                      <p:to>
                                        <p:strVal val="visible"/>
                                      </p:to>
                                    </p:set>
                                    <p:anim calcmode="lin" valueType="num">
                                      <p:cBhvr additive="base">
                                        <p:cTn id="49" dur="500" fill="hold"/>
                                        <p:tgtEl>
                                          <p:spTgt spid="5">
                                            <p:graphicEl>
                                              <a:dgm id="{FCDF6DCF-F498-415D-9999-C488CA9AF6D5}"/>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graphicEl>
                                              <a:dgm id="{FCDF6DCF-F498-415D-9999-C488CA9AF6D5}"/>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45C7A4-B9D8-A49A-767B-28EF3ED38C55}"/>
              </a:ext>
            </a:extLst>
          </p:cNvPr>
          <p:cNvSpPr>
            <a:spLocks noGrp="1"/>
          </p:cNvSpPr>
          <p:nvPr>
            <p:ph type="title"/>
          </p:nvPr>
        </p:nvSpPr>
        <p:spPr>
          <a:xfrm>
            <a:off x="1156851" y="637762"/>
            <a:ext cx="9888496" cy="900131"/>
          </a:xfrm>
        </p:spPr>
        <p:txBody>
          <a:bodyPr anchor="t">
            <a:normAutofit/>
          </a:bodyPr>
          <a:lstStyle/>
          <a:p>
            <a:r>
              <a:rPr lang="en-GB" sz="4000">
                <a:solidFill>
                  <a:schemeClr val="bg1"/>
                </a:solidFill>
              </a:rPr>
              <a:t>Model development</a:t>
            </a:r>
          </a:p>
        </p:txBody>
      </p:sp>
      <p:sp>
        <p:nvSpPr>
          <p:cNvPr id="23" name="Rectangle 2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3901CB54-83F2-AE4B-42CD-876EC9A831E4}"/>
              </a:ext>
            </a:extLst>
          </p:cNvPr>
          <p:cNvSpPr>
            <a:spLocks noGrp="1"/>
          </p:cNvSpPr>
          <p:nvPr>
            <p:ph idx="1"/>
          </p:nvPr>
        </p:nvSpPr>
        <p:spPr>
          <a:xfrm>
            <a:off x="1155548" y="2217343"/>
            <a:ext cx="9880893" cy="3959619"/>
          </a:xfrm>
        </p:spPr>
        <p:txBody>
          <a:bodyPr vert="horz" lIns="91440" tIns="45720" rIns="91440" bIns="45720" rtlCol="0">
            <a:normAutofit/>
          </a:bodyPr>
          <a:lstStyle/>
          <a:p>
            <a:r>
              <a:rPr lang="en-GB" sz="2000" dirty="0">
                <a:ea typeface="+mn-lt"/>
                <a:cs typeface="+mn-lt"/>
              </a:rPr>
              <a:t>Mathematical model development initiates with polynomial generation using random coefficients.</a:t>
            </a:r>
            <a:endParaRPr lang="en-GB" sz="2000" dirty="0"/>
          </a:p>
          <a:p>
            <a:r>
              <a:rPr lang="en-GB" sz="2000" dirty="0">
                <a:ea typeface="+mn-lt"/>
                <a:cs typeface="+mn-lt"/>
              </a:rPr>
              <a:t>The polynomial represents the core of the encryption scheme in the code.</a:t>
            </a:r>
            <a:endParaRPr lang="en-GB" sz="2000" dirty="0"/>
          </a:p>
          <a:p>
            <a:r>
              <a:rPr lang="en-GB" sz="2000" dirty="0">
                <a:ea typeface="+mn-lt"/>
                <a:cs typeface="+mn-lt"/>
              </a:rPr>
              <a:t>Randomly generated key dictates creation of encryption pairs, distinguishing real from fake.</a:t>
            </a:r>
            <a:endParaRPr lang="en-GB" sz="2000" dirty="0"/>
          </a:p>
          <a:p>
            <a:r>
              <a:rPr lang="en-GB" sz="2000" dirty="0">
                <a:ea typeface="+mn-lt"/>
                <a:cs typeface="+mn-lt"/>
              </a:rPr>
              <a:t>Key's influence extends to both encryption and decryption processes significantly.</a:t>
            </a:r>
            <a:endParaRPr lang="en-GB" sz="2000" dirty="0"/>
          </a:p>
          <a:p>
            <a:r>
              <a:rPr lang="en-GB" sz="2000" dirty="0">
                <a:ea typeface="+mn-lt"/>
                <a:cs typeface="+mn-lt"/>
              </a:rPr>
              <a:t>Lagrange interpolation aids in polynomial coefficient recovery during decryption.</a:t>
            </a:r>
            <a:endParaRPr lang="en-GB" sz="2000" dirty="0"/>
          </a:p>
          <a:p>
            <a:r>
              <a:rPr lang="en-GB" sz="2000" dirty="0">
                <a:ea typeface="+mn-lt"/>
                <a:cs typeface="+mn-lt"/>
              </a:rPr>
              <a:t>It enables accurate reconstruction of the original polynomial from encrypted pairs.</a:t>
            </a:r>
            <a:endParaRPr lang="en-GB" sz="2000" dirty="0"/>
          </a:p>
          <a:p>
            <a:r>
              <a:rPr lang="en-GB" sz="2000" dirty="0">
                <a:ea typeface="+mn-lt"/>
                <a:cs typeface="+mn-lt"/>
              </a:rPr>
              <a:t>Lagrange interpolation facilitates decryption by enabling encrypted message recovery effectively.</a:t>
            </a:r>
            <a:endParaRPr lang="en-GB" sz="2000" dirty="0"/>
          </a:p>
          <a:p>
            <a:endParaRPr lang="en-GB" sz="2000" dirty="0"/>
          </a:p>
        </p:txBody>
      </p:sp>
    </p:spTree>
    <p:extLst>
      <p:ext uri="{BB962C8B-B14F-4D97-AF65-F5344CB8AC3E}">
        <p14:creationId xmlns:p14="http://schemas.microsoft.com/office/powerpoint/2010/main" val="30463156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anim calcmode="lin" valueType="num">
                                      <p:cBhvr>
                                        <p:cTn id="8" dur="1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5">
                                            <p:txEl>
                                              <p:pRg st="1" end="1"/>
                                            </p:txEl>
                                          </p:spTgt>
                                        </p:tgtEl>
                                        <p:attrNameLst>
                                          <p:attrName>style.visibility</p:attrName>
                                        </p:attrNameLst>
                                      </p:cBhvr>
                                      <p:to>
                                        <p:strVal val="visible"/>
                                      </p:to>
                                    </p:set>
                                    <p:animEffect transition="in" filter="fade">
                                      <p:cBhvr>
                                        <p:cTn id="14" dur="1000"/>
                                        <p:tgtEl>
                                          <p:spTgt spid="25">
                                            <p:txEl>
                                              <p:pRg st="1" end="1"/>
                                            </p:txEl>
                                          </p:spTgt>
                                        </p:tgtEl>
                                      </p:cBhvr>
                                    </p:animEffect>
                                    <p:anim calcmode="lin" valueType="num">
                                      <p:cBhvr>
                                        <p:cTn id="15" dur="1000" fill="hold"/>
                                        <p:tgtEl>
                                          <p:spTgt spid="2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
                                            <p:txEl>
                                              <p:pRg st="2" end="2"/>
                                            </p:txEl>
                                          </p:spTgt>
                                        </p:tgtEl>
                                        <p:attrNameLst>
                                          <p:attrName>style.visibility</p:attrName>
                                        </p:attrNameLst>
                                      </p:cBhvr>
                                      <p:to>
                                        <p:strVal val="visible"/>
                                      </p:to>
                                    </p:set>
                                    <p:animEffect transition="in" filter="fade">
                                      <p:cBhvr>
                                        <p:cTn id="21" dur="1000"/>
                                        <p:tgtEl>
                                          <p:spTgt spid="25">
                                            <p:txEl>
                                              <p:pRg st="2" end="2"/>
                                            </p:txEl>
                                          </p:spTgt>
                                        </p:tgtEl>
                                      </p:cBhvr>
                                    </p:animEffect>
                                    <p:anim calcmode="lin" valueType="num">
                                      <p:cBhvr>
                                        <p:cTn id="22" dur="1000" fill="hold"/>
                                        <p:tgtEl>
                                          <p:spTgt spid="2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5">
                                            <p:txEl>
                                              <p:pRg st="3" end="3"/>
                                            </p:txEl>
                                          </p:spTgt>
                                        </p:tgtEl>
                                        <p:attrNameLst>
                                          <p:attrName>style.visibility</p:attrName>
                                        </p:attrNameLst>
                                      </p:cBhvr>
                                      <p:to>
                                        <p:strVal val="visible"/>
                                      </p:to>
                                    </p:set>
                                    <p:animEffect transition="in" filter="fade">
                                      <p:cBhvr>
                                        <p:cTn id="28" dur="1000"/>
                                        <p:tgtEl>
                                          <p:spTgt spid="25">
                                            <p:txEl>
                                              <p:pRg st="3" end="3"/>
                                            </p:txEl>
                                          </p:spTgt>
                                        </p:tgtEl>
                                      </p:cBhvr>
                                    </p:animEffect>
                                    <p:anim calcmode="lin" valueType="num">
                                      <p:cBhvr>
                                        <p:cTn id="29" dur="1000" fill="hold"/>
                                        <p:tgtEl>
                                          <p:spTgt spid="2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5">
                                            <p:txEl>
                                              <p:pRg st="4" end="4"/>
                                            </p:txEl>
                                          </p:spTgt>
                                        </p:tgtEl>
                                        <p:attrNameLst>
                                          <p:attrName>style.visibility</p:attrName>
                                        </p:attrNameLst>
                                      </p:cBhvr>
                                      <p:to>
                                        <p:strVal val="visible"/>
                                      </p:to>
                                    </p:set>
                                    <p:animEffect transition="in" filter="fade">
                                      <p:cBhvr>
                                        <p:cTn id="35" dur="1000"/>
                                        <p:tgtEl>
                                          <p:spTgt spid="25">
                                            <p:txEl>
                                              <p:pRg st="4" end="4"/>
                                            </p:txEl>
                                          </p:spTgt>
                                        </p:tgtEl>
                                      </p:cBhvr>
                                    </p:animEffect>
                                    <p:anim calcmode="lin" valueType="num">
                                      <p:cBhvr>
                                        <p:cTn id="36" dur="1000" fill="hold"/>
                                        <p:tgtEl>
                                          <p:spTgt spid="2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5">
                                            <p:txEl>
                                              <p:pRg st="5" end="5"/>
                                            </p:txEl>
                                          </p:spTgt>
                                        </p:tgtEl>
                                        <p:attrNameLst>
                                          <p:attrName>style.visibility</p:attrName>
                                        </p:attrNameLst>
                                      </p:cBhvr>
                                      <p:to>
                                        <p:strVal val="visible"/>
                                      </p:to>
                                    </p:set>
                                    <p:animEffect transition="in" filter="fade">
                                      <p:cBhvr>
                                        <p:cTn id="42" dur="1000"/>
                                        <p:tgtEl>
                                          <p:spTgt spid="25">
                                            <p:txEl>
                                              <p:pRg st="5" end="5"/>
                                            </p:txEl>
                                          </p:spTgt>
                                        </p:tgtEl>
                                      </p:cBhvr>
                                    </p:animEffect>
                                    <p:anim calcmode="lin" valueType="num">
                                      <p:cBhvr>
                                        <p:cTn id="43" dur="1000" fill="hold"/>
                                        <p:tgtEl>
                                          <p:spTgt spid="2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5">
                                            <p:txEl>
                                              <p:pRg st="6" end="6"/>
                                            </p:txEl>
                                          </p:spTgt>
                                        </p:tgtEl>
                                        <p:attrNameLst>
                                          <p:attrName>style.visibility</p:attrName>
                                        </p:attrNameLst>
                                      </p:cBhvr>
                                      <p:to>
                                        <p:strVal val="visible"/>
                                      </p:to>
                                    </p:set>
                                    <p:animEffect transition="in" filter="fade">
                                      <p:cBhvr>
                                        <p:cTn id="49" dur="1000"/>
                                        <p:tgtEl>
                                          <p:spTgt spid="25">
                                            <p:txEl>
                                              <p:pRg st="6" end="6"/>
                                            </p:txEl>
                                          </p:spTgt>
                                        </p:tgtEl>
                                      </p:cBhvr>
                                    </p:animEffect>
                                    <p:anim calcmode="lin" valueType="num">
                                      <p:cBhvr>
                                        <p:cTn id="50" dur="1000" fill="hold"/>
                                        <p:tgtEl>
                                          <p:spTgt spid="2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67C4E87-4A29-8493-E8AC-26A3D66C8280}"/>
              </a:ext>
            </a:extLst>
          </p:cNvPr>
          <p:cNvSpPr>
            <a:spLocks noGrp="1"/>
          </p:cNvSpPr>
          <p:nvPr>
            <p:ph type="title"/>
          </p:nvPr>
        </p:nvSpPr>
        <p:spPr>
          <a:xfrm>
            <a:off x="1014141" y="1450655"/>
            <a:ext cx="3932030" cy="3956690"/>
          </a:xfrm>
        </p:spPr>
        <p:txBody>
          <a:bodyPr anchor="ctr">
            <a:normAutofit/>
          </a:bodyPr>
          <a:lstStyle/>
          <a:p>
            <a:r>
              <a:rPr lang="en-GB" sz="5000">
                <a:solidFill>
                  <a:schemeClr val="bg1"/>
                </a:solidFill>
              </a:rPr>
              <a:t>Cryptanalysis techniques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85005C-8850-E692-8CB6-D77D63EE24B1}"/>
              </a:ext>
            </a:extLst>
          </p:cNvPr>
          <p:cNvSpPr>
            <a:spLocks noGrp="1"/>
          </p:cNvSpPr>
          <p:nvPr>
            <p:ph idx="1"/>
          </p:nvPr>
        </p:nvSpPr>
        <p:spPr>
          <a:xfrm>
            <a:off x="5520906" y="1136816"/>
            <a:ext cx="5008901" cy="4571972"/>
          </a:xfrm>
        </p:spPr>
        <p:txBody>
          <a:bodyPr vert="horz" lIns="91440" tIns="45720" rIns="91440" bIns="45720" rtlCol="0" anchor="ctr">
            <a:normAutofit/>
          </a:bodyPr>
          <a:lstStyle/>
          <a:p>
            <a:pPr algn="just"/>
            <a:r>
              <a:rPr lang="en-GB" sz="1700" dirty="0">
                <a:solidFill>
                  <a:schemeClr val="bg1"/>
                </a:solidFill>
                <a:ea typeface="+mn-lt"/>
                <a:cs typeface="+mn-lt"/>
              </a:rPr>
              <a:t>Cryptanalysis methods explored to uncover vulnerabilities and enhance security.</a:t>
            </a:r>
            <a:endParaRPr lang="en-GB" sz="1700" dirty="0">
              <a:solidFill>
                <a:schemeClr val="bg1"/>
              </a:solidFill>
            </a:endParaRPr>
          </a:p>
          <a:p>
            <a:pPr algn="just"/>
            <a:r>
              <a:rPr lang="en-GB" sz="1700" dirty="0">
                <a:solidFill>
                  <a:schemeClr val="bg1"/>
                </a:solidFill>
                <a:ea typeface="+mn-lt"/>
                <a:cs typeface="+mn-lt"/>
              </a:rPr>
              <a:t>Examination of implementation for weaknesses and potential side-channel attacks.</a:t>
            </a:r>
            <a:endParaRPr lang="en-GB" sz="1700" dirty="0">
              <a:solidFill>
                <a:schemeClr val="bg1"/>
              </a:solidFill>
            </a:endParaRPr>
          </a:p>
          <a:p>
            <a:pPr algn="just"/>
            <a:r>
              <a:rPr lang="en-GB" sz="1700" dirty="0">
                <a:solidFill>
                  <a:schemeClr val="bg1"/>
                </a:solidFill>
                <a:ea typeface="+mn-lt"/>
                <a:cs typeface="+mn-lt"/>
              </a:rPr>
              <a:t>Identification of vulnerabilities crucial to understanding encryption scheme's security risks.</a:t>
            </a:r>
            <a:endParaRPr lang="en-GB" sz="1700" dirty="0">
              <a:solidFill>
                <a:schemeClr val="bg1"/>
              </a:solidFill>
            </a:endParaRPr>
          </a:p>
          <a:p>
            <a:pPr algn="just"/>
            <a:r>
              <a:rPr lang="en-GB" sz="1700" dirty="0">
                <a:solidFill>
                  <a:schemeClr val="bg1"/>
                </a:solidFill>
                <a:ea typeface="+mn-lt"/>
                <a:cs typeface="+mn-lt"/>
              </a:rPr>
              <a:t>Addressing risks essential for ensuring robustness and reliability of encryption.</a:t>
            </a:r>
            <a:endParaRPr lang="en-GB" sz="1700" dirty="0">
              <a:solidFill>
                <a:schemeClr val="bg1"/>
              </a:solidFill>
            </a:endParaRPr>
          </a:p>
          <a:p>
            <a:pPr algn="just"/>
            <a:r>
              <a:rPr lang="en-GB" sz="1700" dirty="0">
                <a:solidFill>
                  <a:schemeClr val="bg1"/>
                </a:solidFill>
                <a:ea typeface="+mn-lt"/>
                <a:cs typeface="+mn-lt"/>
              </a:rPr>
              <a:t>Thorough examination and analysis aim to develop strategies for risk mitigation.</a:t>
            </a:r>
            <a:endParaRPr lang="en-GB" sz="1700" dirty="0">
              <a:solidFill>
                <a:schemeClr val="bg1"/>
              </a:solidFill>
            </a:endParaRPr>
          </a:p>
          <a:p>
            <a:pPr algn="just"/>
            <a:r>
              <a:rPr lang="en-GB" sz="1700" dirty="0">
                <a:solidFill>
                  <a:schemeClr val="bg1"/>
                </a:solidFill>
                <a:ea typeface="+mn-lt"/>
                <a:cs typeface="+mn-lt"/>
              </a:rPr>
              <a:t>Importance lies in safeguarding sensitive information and preventing unauthorized access.</a:t>
            </a:r>
            <a:endParaRPr lang="en-GB" sz="1700" dirty="0">
              <a:solidFill>
                <a:schemeClr val="bg1"/>
              </a:solidFill>
            </a:endParaRPr>
          </a:p>
          <a:p>
            <a:pPr algn="just"/>
            <a:r>
              <a:rPr lang="en-GB" sz="1700" dirty="0">
                <a:solidFill>
                  <a:schemeClr val="bg1"/>
                </a:solidFill>
                <a:ea typeface="+mn-lt"/>
                <a:cs typeface="+mn-lt"/>
              </a:rPr>
              <a:t>Exploration of cryptanalysis methods pivotal for fortifying encryption against potential threats.</a:t>
            </a:r>
            <a:endParaRPr lang="en-GB" sz="1700" dirty="0">
              <a:solidFill>
                <a:schemeClr val="bg1"/>
              </a:solidFill>
            </a:endParaRPr>
          </a:p>
          <a:p>
            <a:pPr algn="just"/>
            <a:endParaRPr lang="en-GB" sz="1700" dirty="0">
              <a:solidFill>
                <a:schemeClr val="bg1"/>
              </a:solidFill>
            </a:endParaRPr>
          </a:p>
        </p:txBody>
      </p:sp>
    </p:spTree>
    <p:extLst>
      <p:ext uri="{BB962C8B-B14F-4D97-AF65-F5344CB8AC3E}">
        <p14:creationId xmlns:p14="http://schemas.microsoft.com/office/powerpoint/2010/main" val="25358645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F1F2E-493A-10C2-32A7-4E37C785BAE2}"/>
              </a:ext>
            </a:extLst>
          </p:cNvPr>
          <p:cNvSpPr>
            <a:spLocks noGrp="1"/>
          </p:cNvSpPr>
          <p:nvPr>
            <p:ph type="title"/>
          </p:nvPr>
        </p:nvSpPr>
        <p:spPr>
          <a:xfrm>
            <a:off x="1156851" y="637762"/>
            <a:ext cx="9888496" cy="900131"/>
          </a:xfrm>
        </p:spPr>
        <p:txBody>
          <a:bodyPr anchor="t">
            <a:normAutofit/>
          </a:bodyPr>
          <a:lstStyle/>
          <a:p>
            <a:r>
              <a:rPr lang="en-GB" sz="4000">
                <a:solidFill>
                  <a:schemeClr val="bg1"/>
                </a:solidFill>
              </a:rPr>
              <a:t>Statistical analysis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31CF8F-37FB-2423-13EB-9060B63B603C}"/>
              </a:ext>
            </a:extLst>
          </p:cNvPr>
          <p:cNvSpPr>
            <a:spLocks noGrp="1"/>
          </p:cNvSpPr>
          <p:nvPr>
            <p:ph idx="1"/>
          </p:nvPr>
        </p:nvSpPr>
        <p:spPr>
          <a:xfrm>
            <a:off x="1155548" y="2217343"/>
            <a:ext cx="9880893" cy="3959619"/>
          </a:xfrm>
        </p:spPr>
        <p:txBody>
          <a:bodyPr vert="horz" lIns="91440" tIns="45720" rIns="91440" bIns="45720" rtlCol="0" anchor="t">
            <a:normAutofit/>
          </a:bodyPr>
          <a:lstStyle/>
          <a:p>
            <a:pPr algn="just"/>
            <a:r>
              <a:rPr lang="en-GB" sz="2000" dirty="0">
                <a:ea typeface="+mn-lt"/>
                <a:cs typeface="+mn-lt"/>
              </a:rPr>
              <a:t>Brute-force strategy systematically tests every possible key combination for decryption.</a:t>
            </a:r>
            <a:endParaRPr lang="en-GB" sz="2000" dirty="0"/>
          </a:p>
          <a:p>
            <a:pPr algn="just"/>
            <a:r>
              <a:rPr lang="en-GB" sz="2000" dirty="0">
                <a:ea typeface="+mn-lt"/>
                <a:cs typeface="+mn-lt"/>
              </a:rPr>
              <a:t>Viability assessed through rigorous testing to gauge effectiveness in breaking encryption.</a:t>
            </a:r>
            <a:endParaRPr lang="en-GB" sz="2000" dirty="0"/>
          </a:p>
          <a:p>
            <a:pPr algn="just"/>
            <a:r>
              <a:rPr lang="en-GB" sz="2000" dirty="0">
                <a:ea typeface="+mn-lt"/>
                <a:cs typeface="+mn-lt"/>
              </a:rPr>
              <a:t>Encrypted messages analysed for statistical trends and potential vulnerabilities to aid decryption.</a:t>
            </a:r>
            <a:endParaRPr lang="en-GB" sz="2000" dirty="0"/>
          </a:p>
          <a:p>
            <a:pPr algn="just"/>
            <a:r>
              <a:rPr lang="en-GB" sz="2000" dirty="0">
                <a:ea typeface="+mn-lt"/>
                <a:cs typeface="+mn-lt"/>
              </a:rPr>
              <a:t>Statistical analysis provides insights into distribution and characteristics of encrypted data.</a:t>
            </a:r>
            <a:endParaRPr lang="en-GB" sz="2000" dirty="0"/>
          </a:p>
          <a:p>
            <a:pPr algn="just"/>
            <a:r>
              <a:rPr lang="en-GB" sz="2000" dirty="0">
                <a:ea typeface="+mn-lt"/>
                <a:cs typeface="+mn-lt"/>
              </a:rPr>
              <a:t>Understanding statistical trends aids in developing targeted decryption approaches.</a:t>
            </a:r>
            <a:endParaRPr lang="en-GB" sz="2000" dirty="0"/>
          </a:p>
          <a:p>
            <a:pPr algn="just"/>
            <a:r>
              <a:rPr lang="en-GB" sz="2000" dirty="0">
                <a:ea typeface="+mn-lt"/>
                <a:cs typeface="+mn-lt"/>
              </a:rPr>
              <a:t>Statistical analysis improves overall success rate of decrypting messages effectively.</a:t>
            </a:r>
            <a:endParaRPr lang="en-GB" sz="2000" dirty="0"/>
          </a:p>
          <a:p>
            <a:pPr algn="just"/>
            <a:r>
              <a:rPr lang="en-GB" sz="2000" dirty="0">
                <a:ea typeface="+mn-lt"/>
                <a:cs typeface="+mn-lt"/>
              </a:rPr>
              <a:t>Statistical analysis serves as a valuable tool in enhancing decryption strategies.</a:t>
            </a:r>
            <a:endParaRPr lang="en-GB" sz="2000" dirty="0"/>
          </a:p>
          <a:p>
            <a:pPr marL="0" indent="0" algn="just">
              <a:buNone/>
            </a:pPr>
            <a:endParaRPr lang="en-US" sz="2000" dirty="0"/>
          </a:p>
        </p:txBody>
      </p:sp>
    </p:spTree>
    <p:extLst>
      <p:ext uri="{BB962C8B-B14F-4D97-AF65-F5344CB8AC3E}">
        <p14:creationId xmlns:p14="http://schemas.microsoft.com/office/powerpoint/2010/main" val="147363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D775-8E00-7ED4-F872-46F1712DD04E}"/>
              </a:ext>
            </a:extLst>
          </p:cNvPr>
          <p:cNvSpPr>
            <a:spLocks noGrp="1"/>
          </p:cNvSpPr>
          <p:nvPr>
            <p:ph type="title"/>
          </p:nvPr>
        </p:nvSpPr>
        <p:spPr/>
        <p:txBody>
          <a:bodyPr/>
          <a:lstStyle/>
          <a:p>
            <a:r>
              <a:rPr lang="en-GB" dirty="0"/>
              <a:t>Decryption tool</a:t>
            </a:r>
          </a:p>
        </p:txBody>
      </p:sp>
      <p:graphicFrame>
        <p:nvGraphicFramePr>
          <p:cNvPr id="5" name="Content Placeholder 2">
            <a:extLst>
              <a:ext uri="{FF2B5EF4-FFF2-40B4-BE49-F238E27FC236}">
                <a16:creationId xmlns:a16="http://schemas.microsoft.com/office/drawing/2014/main" id="{230671CD-3D6B-069B-8998-8DFD658BE71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69487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graphicEl>
                                              <a:dgm id="{12FE5C3C-3738-4B7E-B6E1-57AC64163108}"/>
                                            </p:graphicEl>
                                          </p:spTgt>
                                        </p:tgtEl>
                                        <p:attrNameLst>
                                          <p:attrName>style.visibility</p:attrName>
                                        </p:attrNameLst>
                                      </p:cBhvr>
                                      <p:to>
                                        <p:strVal val="visible"/>
                                      </p:to>
                                    </p:set>
                                    <p:animEffect transition="in" filter="fade">
                                      <p:cBhvr>
                                        <p:cTn id="7" dur="1000"/>
                                        <p:tgtEl>
                                          <p:spTgt spid="5">
                                            <p:graphicEl>
                                              <a:dgm id="{12FE5C3C-3738-4B7E-B6E1-57AC64163108}"/>
                                            </p:graphicEl>
                                          </p:spTgt>
                                        </p:tgtEl>
                                      </p:cBhvr>
                                    </p:animEffect>
                                    <p:anim calcmode="lin" valueType="num">
                                      <p:cBhvr>
                                        <p:cTn id="8" dur="1000" fill="hold"/>
                                        <p:tgtEl>
                                          <p:spTgt spid="5">
                                            <p:graphicEl>
                                              <a:dgm id="{12FE5C3C-3738-4B7E-B6E1-57AC64163108}"/>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12FE5C3C-3738-4B7E-B6E1-57AC64163108}"/>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graphicEl>
                                              <a:dgm id="{417FEA2B-7477-444A-8FDA-D9C196A958A4}"/>
                                            </p:graphicEl>
                                          </p:spTgt>
                                        </p:tgtEl>
                                        <p:attrNameLst>
                                          <p:attrName>style.visibility</p:attrName>
                                        </p:attrNameLst>
                                      </p:cBhvr>
                                      <p:to>
                                        <p:strVal val="visible"/>
                                      </p:to>
                                    </p:set>
                                    <p:animEffect transition="in" filter="fade">
                                      <p:cBhvr>
                                        <p:cTn id="12" dur="1000"/>
                                        <p:tgtEl>
                                          <p:spTgt spid="5">
                                            <p:graphicEl>
                                              <a:dgm id="{417FEA2B-7477-444A-8FDA-D9C196A958A4}"/>
                                            </p:graphicEl>
                                          </p:spTgt>
                                        </p:tgtEl>
                                      </p:cBhvr>
                                    </p:animEffect>
                                    <p:anim calcmode="lin" valueType="num">
                                      <p:cBhvr>
                                        <p:cTn id="13" dur="1000" fill="hold"/>
                                        <p:tgtEl>
                                          <p:spTgt spid="5">
                                            <p:graphicEl>
                                              <a:dgm id="{417FEA2B-7477-444A-8FDA-D9C196A958A4}"/>
                                            </p:graphicEl>
                                          </p:spTgt>
                                        </p:tgtEl>
                                        <p:attrNameLst>
                                          <p:attrName>ppt_x</p:attrName>
                                        </p:attrNameLst>
                                      </p:cBhvr>
                                      <p:tavLst>
                                        <p:tav tm="0">
                                          <p:val>
                                            <p:strVal val="#ppt_x"/>
                                          </p:val>
                                        </p:tav>
                                        <p:tav tm="100000">
                                          <p:val>
                                            <p:strVal val="#ppt_x"/>
                                          </p:val>
                                        </p:tav>
                                      </p:tavLst>
                                    </p:anim>
                                    <p:anim calcmode="lin" valueType="num">
                                      <p:cBhvr>
                                        <p:cTn id="14" dur="1000" fill="hold"/>
                                        <p:tgtEl>
                                          <p:spTgt spid="5">
                                            <p:graphicEl>
                                              <a:dgm id="{417FEA2B-7477-444A-8FDA-D9C196A958A4}"/>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graphicEl>
                                              <a:dgm id="{C3D4FE29-6032-4BAB-B57D-062555DAA944}"/>
                                            </p:graphicEl>
                                          </p:spTgt>
                                        </p:tgtEl>
                                        <p:attrNameLst>
                                          <p:attrName>style.visibility</p:attrName>
                                        </p:attrNameLst>
                                      </p:cBhvr>
                                      <p:to>
                                        <p:strVal val="visible"/>
                                      </p:to>
                                    </p:set>
                                    <p:animEffect transition="in" filter="fade">
                                      <p:cBhvr>
                                        <p:cTn id="19" dur="1000"/>
                                        <p:tgtEl>
                                          <p:spTgt spid="5">
                                            <p:graphicEl>
                                              <a:dgm id="{C3D4FE29-6032-4BAB-B57D-062555DAA944}"/>
                                            </p:graphicEl>
                                          </p:spTgt>
                                        </p:tgtEl>
                                      </p:cBhvr>
                                    </p:animEffect>
                                    <p:anim calcmode="lin" valueType="num">
                                      <p:cBhvr>
                                        <p:cTn id="20" dur="1000" fill="hold"/>
                                        <p:tgtEl>
                                          <p:spTgt spid="5">
                                            <p:graphicEl>
                                              <a:dgm id="{C3D4FE29-6032-4BAB-B57D-062555DAA944}"/>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C3D4FE29-6032-4BAB-B57D-062555DAA944}"/>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graphicEl>
                                              <a:dgm id="{0FA37A72-3FC4-4B9C-AB65-D02600927654}"/>
                                            </p:graphicEl>
                                          </p:spTgt>
                                        </p:tgtEl>
                                        <p:attrNameLst>
                                          <p:attrName>style.visibility</p:attrName>
                                        </p:attrNameLst>
                                      </p:cBhvr>
                                      <p:to>
                                        <p:strVal val="visible"/>
                                      </p:to>
                                    </p:set>
                                    <p:animEffect transition="in" filter="fade">
                                      <p:cBhvr>
                                        <p:cTn id="24" dur="1000"/>
                                        <p:tgtEl>
                                          <p:spTgt spid="5">
                                            <p:graphicEl>
                                              <a:dgm id="{0FA37A72-3FC4-4B9C-AB65-D02600927654}"/>
                                            </p:graphicEl>
                                          </p:spTgt>
                                        </p:tgtEl>
                                      </p:cBhvr>
                                    </p:animEffect>
                                    <p:anim calcmode="lin" valueType="num">
                                      <p:cBhvr>
                                        <p:cTn id="25" dur="1000" fill="hold"/>
                                        <p:tgtEl>
                                          <p:spTgt spid="5">
                                            <p:graphicEl>
                                              <a:dgm id="{0FA37A72-3FC4-4B9C-AB65-D02600927654}"/>
                                            </p:graphicEl>
                                          </p:spTgt>
                                        </p:tgtEl>
                                        <p:attrNameLst>
                                          <p:attrName>ppt_x</p:attrName>
                                        </p:attrNameLst>
                                      </p:cBhvr>
                                      <p:tavLst>
                                        <p:tav tm="0">
                                          <p:val>
                                            <p:strVal val="#ppt_x"/>
                                          </p:val>
                                        </p:tav>
                                        <p:tav tm="100000">
                                          <p:val>
                                            <p:strVal val="#ppt_x"/>
                                          </p:val>
                                        </p:tav>
                                      </p:tavLst>
                                    </p:anim>
                                    <p:anim calcmode="lin" valueType="num">
                                      <p:cBhvr>
                                        <p:cTn id="26" dur="1000" fill="hold"/>
                                        <p:tgtEl>
                                          <p:spTgt spid="5">
                                            <p:graphicEl>
                                              <a:dgm id="{0FA37A72-3FC4-4B9C-AB65-D02600927654}"/>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
                                            <p:graphicEl>
                                              <a:dgm id="{11D92208-797D-4C23-B3AE-D531E0254E20}"/>
                                            </p:graphicEl>
                                          </p:spTgt>
                                        </p:tgtEl>
                                        <p:attrNameLst>
                                          <p:attrName>style.visibility</p:attrName>
                                        </p:attrNameLst>
                                      </p:cBhvr>
                                      <p:to>
                                        <p:strVal val="visible"/>
                                      </p:to>
                                    </p:set>
                                    <p:animEffect transition="in" filter="fade">
                                      <p:cBhvr>
                                        <p:cTn id="31" dur="1000"/>
                                        <p:tgtEl>
                                          <p:spTgt spid="5">
                                            <p:graphicEl>
                                              <a:dgm id="{11D92208-797D-4C23-B3AE-D531E0254E20}"/>
                                            </p:graphicEl>
                                          </p:spTgt>
                                        </p:tgtEl>
                                      </p:cBhvr>
                                    </p:animEffect>
                                    <p:anim calcmode="lin" valueType="num">
                                      <p:cBhvr>
                                        <p:cTn id="32" dur="1000" fill="hold"/>
                                        <p:tgtEl>
                                          <p:spTgt spid="5">
                                            <p:graphicEl>
                                              <a:dgm id="{11D92208-797D-4C23-B3AE-D531E0254E20}"/>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11D92208-797D-4C23-B3AE-D531E0254E20}"/>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
                                            <p:graphicEl>
                                              <a:dgm id="{095341FB-046F-4B33-9920-DCDC8474BD66}"/>
                                            </p:graphicEl>
                                          </p:spTgt>
                                        </p:tgtEl>
                                        <p:attrNameLst>
                                          <p:attrName>style.visibility</p:attrName>
                                        </p:attrNameLst>
                                      </p:cBhvr>
                                      <p:to>
                                        <p:strVal val="visible"/>
                                      </p:to>
                                    </p:set>
                                    <p:animEffect transition="in" filter="fade">
                                      <p:cBhvr>
                                        <p:cTn id="36" dur="1000"/>
                                        <p:tgtEl>
                                          <p:spTgt spid="5">
                                            <p:graphicEl>
                                              <a:dgm id="{095341FB-046F-4B33-9920-DCDC8474BD66}"/>
                                            </p:graphicEl>
                                          </p:spTgt>
                                        </p:tgtEl>
                                      </p:cBhvr>
                                    </p:animEffect>
                                    <p:anim calcmode="lin" valueType="num">
                                      <p:cBhvr>
                                        <p:cTn id="37" dur="1000" fill="hold"/>
                                        <p:tgtEl>
                                          <p:spTgt spid="5">
                                            <p:graphicEl>
                                              <a:dgm id="{095341FB-046F-4B33-9920-DCDC8474BD66}"/>
                                            </p:graphicEl>
                                          </p:spTgt>
                                        </p:tgtEl>
                                        <p:attrNameLst>
                                          <p:attrName>ppt_x</p:attrName>
                                        </p:attrNameLst>
                                      </p:cBhvr>
                                      <p:tavLst>
                                        <p:tav tm="0">
                                          <p:val>
                                            <p:strVal val="#ppt_x"/>
                                          </p:val>
                                        </p:tav>
                                        <p:tav tm="100000">
                                          <p:val>
                                            <p:strVal val="#ppt_x"/>
                                          </p:val>
                                        </p:tav>
                                      </p:tavLst>
                                    </p:anim>
                                    <p:anim calcmode="lin" valueType="num">
                                      <p:cBhvr>
                                        <p:cTn id="38" dur="1000" fill="hold"/>
                                        <p:tgtEl>
                                          <p:spTgt spid="5">
                                            <p:graphicEl>
                                              <a:dgm id="{095341FB-046F-4B33-9920-DCDC8474BD66}"/>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graphicEl>
                                              <a:dgm id="{D39562F6-6F48-4ACD-B650-AA46F8E6F7F2}"/>
                                            </p:graphicEl>
                                          </p:spTgt>
                                        </p:tgtEl>
                                        <p:attrNameLst>
                                          <p:attrName>style.visibility</p:attrName>
                                        </p:attrNameLst>
                                      </p:cBhvr>
                                      <p:to>
                                        <p:strVal val="visible"/>
                                      </p:to>
                                    </p:set>
                                    <p:animEffect transition="in" filter="fade">
                                      <p:cBhvr>
                                        <p:cTn id="43" dur="1000"/>
                                        <p:tgtEl>
                                          <p:spTgt spid="5">
                                            <p:graphicEl>
                                              <a:dgm id="{D39562F6-6F48-4ACD-B650-AA46F8E6F7F2}"/>
                                            </p:graphicEl>
                                          </p:spTgt>
                                        </p:tgtEl>
                                      </p:cBhvr>
                                    </p:animEffect>
                                    <p:anim calcmode="lin" valueType="num">
                                      <p:cBhvr>
                                        <p:cTn id="44" dur="1000" fill="hold"/>
                                        <p:tgtEl>
                                          <p:spTgt spid="5">
                                            <p:graphicEl>
                                              <a:dgm id="{D39562F6-6F48-4ACD-B650-AA46F8E6F7F2}"/>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D39562F6-6F48-4ACD-B650-AA46F8E6F7F2}"/>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
                                            <p:graphicEl>
                                              <a:dgm id="{35557C00-AF2B-43D4-99A1-BBA28897E1E0}"/>
                                            </p:graphicEl>
                                          </p:spTgt>
                                        </p:tgtEl>
                                        <p:attrNameLst>
                                          <p:attrName>style.visibility</p:attrName>
                                        </p:attrNameLst>
                                      </p:cBhvr>
                                      <p:to>
                                        <p:strVal val="visible"/>
                                      </p:to>
                                    </p:set>
                                    <p:animEffect transition="in" filter="fade">
                                      <p:cBhvr>
                                        <p:cTn id="48" dur="1000"/>
                                        <p:tgtEl>
                                          <p:spTgt spid="5">
                                            <p:graphicEl>
                                              <a:dgm id="{35557C00-AF2B-43D4-99A1-BBA28897E1E0}"/>
                                            </p:graphicEl>
                                          </p:spTgt>
                                        </p:tgtEl>
                                      </p:cBhvr>
                                    </p:animEffect>
                                    <p:anim calcmode="lin" valueType="num">
                                      <p:cBhvr>
                                        <p:cTn id="49" dur="1000" fill="hold"/>
                                        <p:tgtEl>
                                          <p:spTgt spid="5">
                                            <p:graphicEl>
                                              <a:dgm id="{35557C00-AF2B-43D4-99A1-BBA28897E1E0}"/>
                                            </p:graphicEl>
                                          </p:spTgt>
                                        </p:tgtEl>
                                        <p:attrNameLst>
                                          <p:attrName>ppt_x</p:attrName>
                                        </p:attrNameLst>
                                      </p:cBhvr>
                                      <p:tavLst>
                                        <p:tav tm="0">
                                          <p:val>
                                            <p:strVal val="#ppt_x"/>
                                          </p:val>
                                        </p:tav>
                                        <p:tav tm="100000">
                                          <p:val>
                                            <p:strVal val="#ppt_x"/>
                                          </p:val>
                                        </p:tav>
                                      </p:tavLst>
                                    </p:anim>
                                    <p:anim calcmode="lin" valueType="num">
                                      <p:cBhvr>
                                        <p:cTn id="50" dur="1000" fill="hold"/>
                                        <p:tgtEl>
                                          <p:spTgt spid="5">
                                            <p:graphicEl>
                                              <a:dgm id="{35557C00-AF2B-43D4-99A1-BBA28897E1E0}"/>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
                                            <p:graphicEl>
                                              <a:dgm id="{A2BB7810-A5D8-4E80-9CD2-076676C9CD16}"/>
                                            </p:graphicEl>
                                          </p:spTgt>
                                        </p:tgtEl>
                                        <p:attrNameLst>
                                          <p:attrName>style.visibility</p:attrName>
                                        </p:attrNameLst>
                                      </p:cBhvr>
                                      <p:to>
                                        <p:strVal val="visible"/>
                                      </p:to>
                                    </p:set>
                                    <p:animEffect transition="in" filter="fade">
                                      <p:cBhvr>
                                        <p:cTn id="55" dur="1000"/>
                                        <p:tgtEl>
                                          <p:spTgt spid="5">
                                            <p:graphicEl>
                                              <a:dgm id="{A2BB7810-A5D8-4E80-9CD2-076676C9CD16}"/>
                                            </p:graphicEl>
                                          </p:spTgt>
                                        </p:tgtEl>
                                      </p:cBhvr>
                                    </p:animEffect>
                                    <p:anim calcmode="lin" valueType="num">
                                      <p:cBhvr>
                                        <p:cTn id="56" dur="1000" fill="hold"/>
                                        <p:tgtEl>
                                          <p:spTgt spid="5">
                                            <p:graphicEl>
                                              <a:dgm id="{A2BB7810-A5D8-4E80-9CD2-076676C9CD16}"/>
                                            </p:graphicEl>
                                          </p:spTgt>
                                        </p:tgtEl>
                                        <p:attrNameLst>
                                          <p:attrName>ppt_x</p:attrName>
                                        </p:attrNameLst>
                                      </p:cBhvr>
                                      <p:tavLst>
                                        <p:tav tm="0">
                                          <p:val>
                                            <p:strVal val="#ppt_x"/>
                                          </p:val>
                                        </p:tav>
                                        <p:tav tm="100000">
                                          <p:val>
                                            <p:strVal val="#ppt_x"/>
                                          </p:val>
                                        </p:tav>
                                      </p:tavLst>
                                    </p:anim>
                                    <p:anim calcmode="lin" valueType="num">
                                      <p:cBhvr>
                                        <p:cTn id="57" dur="1000" fill="hold"/>
                                        <p:tgtEl>
                                          <p:spTgt spid="5">
                                            <p:graphicEl>
                                              <a:dgm id="{A2BB7810-A5D8-4E80-9CD2-076676C9CD16}"/>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
                                            <p:graphicEl>
                                              <a:dgm id="{DEC2D5D3-15D8-4B10-A6B9-935B6F2B0082}"/>
                                            </p:graphicEl>
                                          </p:spTgt>
                                        </p:tgtEl>
                                        <p:attrNameLst>
                                          <p:attrName>style.visibility</p:attrName>
                                        </p:attrNameLst>
                                      </p:cBhvr>
                                      <p:to>
                                        <p:strVal val="visible"/>
                                      </p:to>
                                    </p:set>
                                    <p:animEffect transition="in" filter="fade">
                                      <p:cBhvr>
                                        <p:cTn id="60" dur="1000"/>
                                        <p:tgtEl>
                                          <p:spTgt spid="5">
                                            <p:graphicEl>
                                              <a:dgm id="{DEC2D5D3-15D8-4B10-A6B9-935B6F2B0082}"/>
                                            </p:graphicEl>
                                          </p:spTgt>
                                        </p:tgtEl>
                                      </p:cBhvr>
                                    </p:animEffect>
                                    <p:anim calcmode="lin" valueType="num">
                                      <p:cBhvr>
                                        <p:cTn id="61" dur="1000" fill="hold"/>
                                        <p:tgtEl>
                                          <p:spTgt spid="5">
                                            <p:graphicEl>
                                              <a:dgm id="{DEC2D5D3-15D8-4B10-A6B9-935B6F2B0082}"/>
                                            </p:graphicEl>
                                          </p:spTgt>
                                        </p:tgtEl>
                                        <p:attrNameLst>
                                          <p:attrName>ppt_x</p:attrName>
                                        </p:attrNameLst>
                                      </p:cBhvr>
                                      <p:tavLst>
                                        <p:tav tm="0">
                                          <p:val>
                                            <p:strVal val="#ppt_x"/>
                                          </p:val>
                                        </p:tav>
                                        <p:tav tm="100000">
                                          <p:val>
                                            <p:strVal val="#ppt_x"/>
                                          </p:val>
                                        </p:tav>
                                      </p:tavLst>
                                    </p:anim>
                                    <p:anim calcmode="lin" valueType="num">
                                      <p:cBhvr>
                                        <p:cTn id="62" dur="1000" fill="hold"/>
                                        <p:tgtEl>
                                          <p:spTgt spid="5">
                                            <p:graphicEl>
                                              <a:dgm id="{DEC2D5D3-15D8-4B10-A6B9-935B6F2B0082}"/>
                                            </p:graphic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5">
                                            <p:graphicEl>
                                              <a:dgm id="{55C2AF4E-2A00-4B6D-BD81-820510003EB4}"/>
                                            </p:graphicEl>
                                          </p:spTgt>
                                        </p:tgtEl>
                                        <p:attrNameLst>
                                          <p:attrName>style.visibility</p:attrName>
                                        </p:attrNameLst>
                                      </p:cBhvr>
                                      <p:to>
                                        <p:strVal val="visible"/>
                                      </p:to>
                                    </p:set>
                                    <p:animEffect transition="in" filter="fade">
                                      <p:cBhvr>
                                        <p:cTn id="67" dur="1000"/>
                                        <p:tgtEl>
                                          <p:spTgt spid="5">
                                            <p:graphicEl>
                                              <a:dgm id="{55C2AF4E-2A00-4B6D-BD81-820510003EB4}"/>
                                            </p:graphicEl>
                                          </p:spTgt>
                                        </p:tgtEl>
                                      </p:cBhvr>
                                    </p:animEffect>
                                    <p:anim calcmode="lin" valueType="num">
                                      <p:cBhvr>
                                        <p:cTn id="68" dur="1000" fill="hold"/>
                                        <p:tgtEl>
                                          <p:spTgt spid="5">
                                            <p:graphicEl>
                                              <a:dgm id="{55C2AF4E-2A00-4B6D-BD81-820510003EB4}"/>
                                            </p:graphicEl>
                                          </p:spTgt>
                                        </p:tgtEl>
                                        <p:attrNameLst>
                                          <p:attrName>ppt_x</p:attrName>
                                        </p:attrNameLst>
                                      </p:cBhvr>
                                      <p:tavLst>
                                        <p:tav tm="0">
                                          <p:val>
                                            <p:strVal val="#ppt_x"/>
                                          </p:val>
                                        </p:tav>
                                        <p:tav tm="100000">
                                          <p:val>
                                            <p:strVal val="#ppt_x"/>
                                          </p:val>
                                        </p:tav>
                                      </p:tavLst>
                                    </p:anim>
                                    <p:anim calcmode="lin" valueType="num">
                                      <p:cBhvr>
                                        <p:cTn id="69" dur="1000" fill="hold"/>
                                        <p:tgtEl>
                                          <p:spTgt spid="5">
                                            <p:graphicEl>
                                              <a:dgm id="{55C2AF4E-2A00-4B6D-BD81-820510003EB4}"/>
                                            </p:graphicEl>
                                          </p:spTgt>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
                                            <p:graphicEl>
                                              <a:dgm id="{51738752-EA84-45F3-9278-9F696DA2D4CF}"/>
                                            </p:graphicEl>
                                          </p:spTgt>
                                        </p:tgtEl>
                                        <p:attrNameLst>
                                          <p:attrName>style.visibility</p:attrName>
                                        </p:attrNameLst>
                                      </p:cBhvr>
                                      <p:to>
                                        <p:strVal val="visible"/>
                                      </p:to>
                                    </p:set>
                                    <p:animEffect transition="in" filter="fade">
                                      <p:cBhvr>
                                        <p:cTn id="72" dur="1000"/>
                                        <p:tgtEl>
                                          <p:spTgt spid="5">
                                            <p:graphicEl>
                                              <a:dgm id="{51738752-EA84-45F3-9278-9F696DA2D4CF}"/>
                                            </p:graphicEl>
                                          </p:spTgt>
                                        </p:tgtEl>
                                      </p:cBhvr>
                                    </p:animEffect>
                                    <p:anim calcmode="lin" valueType="num">
                                      <p:cBhvr>
                                        <p:cTn id="73" dur="1000" fill="hold"/>
                                        <p:tgtEl>
                                          <p:spTgt spid="5">
                                            <p:graphicEl>
                                              <a:dgm id="{51738752-EA84-45F3-9278-9F696DA2D4CF}"/>
                                            </p:graphicEl>
                                          </p:spTgt>
                                        </p:tgtEl>
                                        <p:attrNameLst>
                                          <p:attrName>ppt_x</p:attrName>
                                        </p:attrNameLst>
                                      </p:cBhvr>
                                      <p:tavLst>
                                        <p:tav tm="0">
                                          <p:val>
                                            <p:strVal val="#ppt_x"/>
                                          </p:val>
                                        </p:tav>
                                        <p:tav tm="100000">
                                          <p:val>
                                            <p:strVal val="#ppt_x"/>
                                          </p:val>
                                        </p:tav>
                                      </p:tavLst>
                                    </p:anim>
                                    <p:anim calcmode="lin" valueType="num">
                                      <p:cBhvr>
                                        <p:cTn id="74" dur="1000" fill="hold"/>
                                        <p:tgtEl>
                                          <p:spTgt spid="5">
                                            <p:graphicEl>
                                              <a:dgm id="{51738752-EA84-45F3-9278-9F696DA2D4CF}"/>
                                            </p:graphicEl>
                                          </p:spTgt>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5">
                                            <p:graphicEl>
                                              <a:dgm id="{228B359A-0FB6-43D4-997B-3CD34A7E7900}"/>
                                            </p:graphicEl>
                                          </p:spTgt>
                                        </p:tgtEl>
                                        <p:attrNameLst>
                                          <p:attrName>style.visibility</p:attrName>
                                        </p:attrNameLst>
                                      </p:cBhvr>
                                      <p:to>
                                        <p:strVal val="visible"/>
                                      </p:to>
                                    </p:set>
                                    <p:animEffect transition="in" filter="fade">
                                      <p:cBhvr>
                                        <p:cTn id="79" dur="1000"/>
                                        <p:tgtEl>
                                          <p:spTgt spid="5">
                                            <p:graphicEl>
                                              <a:dgm id="{228B359A-0FB6-43D4-997B-3CD34A7E7900}"/>
                                            </p:graphicEl>
                                          </p:spTgt>
                                        </p:tgtEl>
                                      </p:cBhvr>
                                    </p:animEffect>
                                    <p:anim calcmode="lin" valueType="num">
                                      <p:cBhvr>
                                        <p:cTn id="80" dur="1000" fill="hold"/>
                                        <p:tgtEl>
                                          <p:spTgt spid="5">
                                            <p:graphicEl>
                                              <a:dgm id="{228B359A-0FB6-43D4-997B-3CD34A7E7900}"/>
                                            </p:graphicEl>
                                          </p:spTgt>
                                        </p:tgtEl>
                                        <p:attrNameLst>
                                          <p:attrName>ppt_x</p:attrName>
                                        </p:attrNameLst>
                                      </p:cBhvr>
                                      <p:tavLst>
                                        <p:tav tm="0">
                                          <p:val>
                                            <p:strVal val="#ppt_x"/>
                                          </p:val>
                                        </p:tav>
                                        <p:tav tm="100000">
                                          <p:val>
                                            <p:strVal val="#ppt_x"/>
                                          </p:val>
                                        </p:tav>
                                      </p:tavLst>
                                    </p:anim>
                                    <p:anim calcmode="lin" valueType="num">
                                      <p:cBhvr>
                                        <p:cTn id="81" dur="1000" fill="hold"/>
                                        <p:tgtEl>
                                          <p:spTgt spid="5">
                                            <p:graphicEl>
                                              <a:dgm id="{228B359A-0FB6-43D4-997B-3CD34A7E7900}"/>
                                            </p:graphic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graphicEl>
                                              <a:dgm id="{E088E987-F027-44F3-8EE5-79B5FC1C4D98}"/>
                                            </p:graphicEl>
                                          </p:spTgt>
                                        </p:tgtEl>
                                        <p:attrNameLst>
                                          <p:attrName>style.visibility</p:attrName>
                                        </p:attrNameLst>
                                      </p:cBhvr>
                                      <p:to>
                                        <p:strVal val="visible"/>
                                      </p:to>
                                    </p:set>
                                    <p:animEffect transition="in" filter="fade">
                                      <p:cBhvr>
                                        <p:cTn id="84" dur="1000"/>
                                        <p:tgtEl>
                                          <p:spTgt spid="5">
                                            <p:graphicEl>
                                              <a:dgm id="{E088E987-F027-44F3-8EE5-79B5FC1C4D98}"/>
                                            </p:graphicEl>
                                          </p:spTgt>
                                        </p:tgtEl>
                                      </p:cBhvr>
                                    </p:animEffect>
                                    <p:anim calcmode="lin" valueType="num">
                                      <p:cBhvr>
                                        <p:cTn id="85" dur="1000" fill="hold"/>
                                        <p:tgtEl>
                                          <p:spTgt spid="5">
                                            <p:graphicEl>
                                              <a:dgm id="{E088E987-F027-44F3-8EE5-79B5FC1C4D98}"/>
                                            </p:graphicEl>
                                          </p:spTgt>
                                        </p:tgtEl>
                                        <p:attrNameLst>
                                          <p:attrName>ppt_x</p:attrName>
                                        </p:attrNameLst>
                                      </p:cBhvr>
                                      <p:tavLst>
                                        <p:tav tm="0">
                                          <p:val>
                                            <p:strVal val="#ppt_x"/>
                                          </p:val>
                                        </p:tav>
                                        <p:tav tm="100000">
                                          <p:val>
                                            <p:strVal val="#ppt_x"/>
                                          </p:val>
                                        </p:tav>
                                      </p:tavLst>
                                    </p:anim>
                                    <p:anim calcmode="lin" valueType="num">
                                      <p:cBhvr>
                                        <p:cTn id="86" dur="1000" fill="hold"/>
                                        <p:tgtEl>
                                          <p:spTgt spid="5">
                                            <p:graphicEl>
                                              <a:dgm id="{E088E987-F027-44F3-8EE5-79B5FC1C4D98}"/>
                                            </p:graphic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
                                            <p:graphicEl>
                                              <a:dgm id="{5584D6A2-4F89-4955-8C1B-6F4D780153F1}"/>
                                            </p:graphicEl>
                                          </p:spTgt>
                                        </p:tgtEl>
                                        <p:attrNameLst>
                                          <p:attrName>style.visibility</p:attrName>
                                        </p:attrNameLst>
                                      </p:cBhvr>
                                      <p:to>
                                        <p:strVal val="visible"/>
                                      </p:to>
                                    </p:set>
                                    <p:animEffect transition="in" filter="fade">
                                      <p:cBhvr>
                                        <p:cTn id="91" dur="1000"/>
                                        <p:tgtEl>
                                          <p:spTgt spid="5">
                                            <p:graphicEl>
                                              <a:dgm id="{5584D6A2-4F89-4955-8C1B-6F4D780153F1}"/>
                                            </p:graphicEl>
                                          </p:spTgt>
                                        </p:tgtEl>
                                      </p:cBhvr>
                                    </p:animEffect>
                                    <p:anim calcmode="lin" valueType="num">
                                      <p:cBhvr>
                                        <p:cTn id="92" dur="1000" fill="hold"/>
                                        <p:tgtEl>
                                          <p:spTgt spid="5">
                                            <p:graphicEl>
                                              <a:dgm id="{5584D6A2-4F89-4955-8C1B-6F4D780153F1}"/>
                                            </p:graphicEl>
                                          </p:spTgt>
                                        </p:tgtEl>
                                        <p:attrNameLst>
                                          <p:attrName>ppt_x</p:attrName>
                                        </p:attrNameLst>
                                      </p:cBhvr>
                                      <p:tavLst>
                                        <p:tav tm="0">
                                          <p:val>
                                            <p:strVal val="#ppt_x"/>
                                          </p:val>
                                        </p:tav>
                                        <p:tav tm="100000">
                                          <p:val>
                                            <p:strVal val="#ppt_x"/>
                                          </p:val>
                                        </p:tav>
                                      </p:tavLst>
                                    </p:anim>
                                    <p:anim calcmode="lin" valueType="num">
                                      <p:cBhvr>
                                        <p:cTn id="93" dur="1000" fill="hold"/>
                                        <p:tgtEl>
                                          <p:spTgt spid="5">
                                            <p:graphicEl>
                                              <a:dgm id="{5584D6A2-4F89-4955-8C1B-6F4D780153F1}"/>
                                            </p:graphicEl>
                                          </p:spTgt>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5">
                                            <p:graphicEl>
                                              <a:dgm id="{E2107A95-EE39-44EF-B761-498177235D78}"/>
                                            </p:graphicEl>
                                          </p:spTgt>
                                        </p:tgtEl>
                                        <p:attrNameLst>
                                          <p:attrName>style.visibility</p:attrName>
                                        </p:attrNameLst>
                                      </p:cBhvr>
                                      <p:to>
                                        <p:strVal val="visible"/>
                                      </p:to>
                                    </p:set>
                                    <p:animEffect transition="in" filter="fade">
                                      <p:cBhvr>
                                        <p:cTn id="96" dur="1000"/>
                                        <p:tgtEl>
                                          <p:spTgt spid="5">
                                            <p:graphicEl>
                                              <a:dgm id="{E2107A95-EE39-44EF-B761-498177235D78}"/>
                                            </p:graphicEl>
                                          </p:spTgt>
                                        </p:tgtEl>
                                      </p:cBhvr>
                                    </p:animEffect>
                                    <p:anim calcmode="lin" valueType="num">
                                      <p:cBhvr>
                                        <p:cTn id="97" dur="1000" fill="hold"/>
                                        <p:tgtEl>
                                          <p:spTgt spid="5">
                                            <p:graphicEl>
                                              <a:dgm id="{E2107A95-EE39-44EF-B761-498177235D78}"/>
                                            </p:graphicEl>
                                          </p:spTgt>
                                        </p:tgtEl>
                                        <p:attrNameLst>
                                          <p:attrName>ppt_x</p:attrName>
                                        </p:attrNameLst>
                                      </p:cBhvr>
                                      <p:tavLst>
                                        <p:tav tm="0">
                                          <p:val>
                                            <p:strVal val="#ppt_x"/>
                                          </p:val>
                                        </p:tav>
                                        <p:tav tm="100000">
                                          <p:val>
                                            <p:strVal val="#ppt_x"/>
                                          </p:val>
                                        </p:tav>
                                      </p:tavLst>
                                    </p:anim>
                                    <p:anim calcmode="lin" valueType="num">
                                      <p:cBhvr>
                                        <p:cTn id="98" dur="1000" fill="hold"/>
                                        <p:tgtEl>
                                          <p:spTgt spid="5">
                                            <p:graphicEl>
                                              <a:dgm id="{E2107A95-EE39-44EF-B761-498177235D78}"/>
                                            </p:graphicEl>
                                          </p:spTgt>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5">
                                            <p:graphicEl>
                                              <a:dgm id="{3A3A0D0A-E7A9-4AAB-9988-F143016F006F}"/>
                                            </p:graphicEl>
                                          </p:spTgt>
                                        </p:tgtEl>
                                        <p:attrNameLst>
                                          <p:attrName>style.visibility</p:attrName>
                                        </p:attrNameLst>
                                      </p:cBhvr>
                                      <p:to>
                                        <p:strVal val="visible"/>
                                      </p:to>
                                    </p:set>
                                    <p:animEffect transition="in" filter="fade">
                                      <p:cBhvr>
                                        <p:cTn id="103" dur="1000"/>
                                        <p:tgtEl>
                                          <p:spTgt spid="5">
                                            <p:graphicEl>
                                              <a:dgm id="{3A3A0D0A-E7A9-4AAB-9988-F143016F006F}"/>
                                            </p:graphicEl>
                                          </p:spTgt>
                                        </p:tgtEl>
                                      </p:cBhvr>
                                    </p:animEffect>
                                    <p:anim calcmode="lin" valueType="num">
                                      <p:cBhvr>
                                        <p:cTn id="104" dur="1000" fill="hold"/>
                                        <p:tgtEl>
                                          <p:spTgt spid="5">
                                            <p:graphicEl>
                                              <a:dgm id="{3A3A0D0A-E7A9-4AAB-9988-F143016F006F}"/>
                                            </p:graphicEl>
                                          </p:spTgt>
                                        </p:tgtEl>
                                        <p:attrNameLst>
                                          <p:attrName>ppt_x</p:attrName>
                                        </p:attrNameLst>
                                      </p:cBhvr>
                                      <p:tavLst>
                                        <p:tav tm="0">
                                          <p:val>
                                            <p:strVal val="#ppt_x"/>
                                          </p:val>
                                        </p:tav>
                                        <p:tav tm="100000">
                                          <p:val>
                                            <p:strVal val="#ppt_x"/>
                                          </p:val>
                                        </p:tav>
                                      </p:tavLst>
                                    </p:anim>
                                    <p:anim calcmode="lin" valueType="num">
                                      <p:cBhvr>
                                        <p:cTn id="105" dur="1000" fill="hold"/>
                                        <p:tgtEl>
                                          <p:spTgt spid="5">
                                            <p:graphicEl>
                                              <a:dgm id="{3A3A0D0A-E7A9-4AAB-9988-F143016F006F}"/>
                                            </p:graphic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5">
                                            <p:graphicEl>
                                              <a:dgm id="{A1765E8D-458B-4563-B337-0B6E6AE05F20}"/>
                                            </p:graphicEl>
                                          </p:spTgt>
                                        </p:tgtEl>
                                        <p:attrNameLst>
                                          <p:attrName>style.visibility</p:attrName>
                                        </p:attrNameLst>
                                      </p:cBhvr>
                                      <p:to>
                                        <p:strVal val="visible"/>
                                      </p:to>
                                    </p:set>
                                    <p:animEffect transition="in" filter="fade">
                                      <p:cBhvr>
                                        <p:cTn id="108" dur="1000"/>
                                        <p:tgtEl>
                                          <p:spTgt spid="5">
                                            <p:graphicEl>
                                              <a:dgm id="{A1765E8D-458B-4563-B337-0B6E6AE05F20}"/>
                                            </p:graphicEl>
                                          </p:spTgt>
                                        </p:tgtEl>
                                      </p:cBhvr>
                                    </p:animEffect>
                                    <p:anim calcmode="lin" valueType="num">
                                      <p:cBhvr>
                                        <p:cTn id="109" dur="1000" fill="hold"/>
                                        <p:tgtEl>
                                          <p:spTgt spid="5">
                                            <p:graphicEl>
                                              <a:dgm id="{A1765E8D-458B-4563-B337-0B6E6AE05F20}"/>
                                            </p:graphicEl>
                                          </p:spTgt>
                                        </p:tgtEl>
                                        <p:attrNameLst>
                                          <p:attrName>ppt_x</p:attrName>
                                        </p:attrNameLst>
                                      </p:cBhvr>
                                      <p:tavLst>
                                        <p:tav tm="0">
                                          <p:val>
                                            <p:strVal val="#ppt_x"/>
                                          </p:val>
                                        </p:tav>
                                        <p:tav tm="100000">
                                          <p:val>
                                            <p:strVal val="#ppt_x"/>
                                          </p:val>
                                        </p:tav>
                                      </p:tavLst>
                                    </p:anim>
                                    <p:anim calcmode="lin" valueType="num">
                                      <p:cBhvr>
                                        <p:cTn id="110" dur="1000" fill="hold"/>
                                        <p:tgtEl>
                                          <p:spTgt spid="5">
                                            <p:graphicEl>
                                              <a:dgm id="{A1765E8D-458B-4563-B337-0B6E6AE05F20}"/>
                                            </p:graphicEl>
                                          </p:spTgt>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2" presetClass="entr" presetSubtype="0" fill="hold" grpId="0" nodeType="clickEffect">
                                  <p:stCondLst>
                                    <p:cond delay="0"/>
                                  </p:stCondLst>
                                  <p:childTnLst>
                                    <p:set>
                                      <p:cBhvr>
                                        <p:cTn id="114" dur="1" fill="hold">
                                          <p:stCondLst>
                                            <p:cond delay="0"/>
                                          </p:stCondLst>
                                        </p:cTn>
                                        <p:tgtEl>
                                          <p:spTgt spid="5">
                                            <p:graphicEl>
                                              <a:dgm id="{E65EC277-72C8-4663-8B4F-9B78FE80B668}"/>
                                            </p:graphicEl>
                                          </p:spTgt>
                                        </p:tgtEl>
                                        <p:attrNameLst>
                                          <p:attrName>style.visibility</p:attrName>
                                        </p:attrNameLst>
                                      </p:cBhvr>
                                      <p:to>
                                        <p:strVal val="visible"/>
                                      </p:to>
                                    </p:set>
                                    <p:animEffect transition="in" filter="fade">
                                      <p:cBhvr>
                                        <p:cTn id="115" dur="1000"/>
                                        <p:tgtEl>
                                          <p:spTgt spid="5">
                                            <p:graphicEl>
                                              <a:dgm id="{E65EC277-72C8-4663-8B4F-9B78FE80B668}"/>
                                            </p:graphicEl>
                                          </p:spTgt>
                                        </p:tgtEl>
                                      </p:cBhvr>
                                    </p:animEffect>
                                    <p:anim calcmode="lin" valueType="num">
                                      <p:cBhvr>
                                        <p:cTn id="116" dur="1000" fill="hold"/>
                                        <p:tgtEl>
                                          <p:spTgt spid="5">
                                            <p:graphicEl>
                                              <a:dgm id="{E65EC277-72C8-4663-8B4F-9B78FE80B668}"/>
                                            </p:graphicEl>
                                          </p:spTgt>
                                        </p:tgtEl>
                                        <p:attrNameLst>
                                          <p:attrName>ppt_x</p:attrName>
                                        </p:attrNameLst>
                                      </p:cBhvr>
                                      <p:tavLst>
                                        <p:tav tm="0">
                                          <p:val>
                                            <p:strVal val="#ppt_x"/>
                                          </p:val>
                                        </p:tav>
                                        <p:tav tm="100000">
                                          <p:val>
                                            <p:strVal val="#ppt_x"/>
                                          </p:val>
                                        </p:tav>
                                      </p:tavLst>
                                    </p:anim>
                                    <p:anim calcmode="lin" valueType="num">
                                      <p:cBhvr>
                                        <p:cTn id="117" dur="1000" fill="hold"/>
                                        <p:tgtEl>
                                          <p:spTgt spid="5">
                                            <p:graphicEl>
                                              <a:dgm id="{E65EC277-72C8-4663-8B4F-9B78FE80B668}"/>
                                            </p:graphicEl>
                                          </p:spTgt>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5">
                                            <p:graphicEl>
                                              <a:dgm id="{090BAA33-83FE-4193-BE79-2832D39E31A5}"/>
                                            </p:graphicEl>
                                          </p:spTgt>
                                        </p:tgtEl>
                                        <p:attrNameLst>
                                          <p:attrName>style.visibility</p:attrName>
                                        </p:attrNameLst>
                                      </p:cBhvr>
                                      <p:to>
                                        <p:strVal val="visible"/>
                                      </p:to>
                                    </p:set>
                                    <p:animEffect transition="in" filter="fade">
                                      <p:cBhvr>
                                        <p:cTn id="120" dur="1000"/>
                                        <p:tgtEl>
                                          <p:spTgt spid="5">
                                            <p:graphicEl>
                                              <a:dgm id="{090BAA33-83FE-4193-BE79-2832D39E31A5}"/>
                                            </p:graphicEl>
                                          </p:spTgt>
                                        </p:tgtEl>
                                      </p:cBhvr>
                                    </p:animEffect>
                                    <p:anim calcmode="lin" valueType="num">
                                      <p:cBhvr>
                                        <p:cTn id="121" dur="1000" fill="hold"/>
                                        <p:tgtEl>
                                          <p:spTgt spid="5">
                                            <p:graphicEl>
                                              <a:dgm id="{090BAA33-83FE-4193-BE79-2832D39E31A5}"/>
                                            </p:graphicEl>
                                          </p:spTgt>
                                        </p:tgtEl>
                                        <p:attrNameLst>
                                          <p:attrName>ppt_x</p:attrName>
                                        </p:attrNameLst>
                                      </p:cBhvr>
                                      <p:tavLst>
                                        <p:tav tm="0">
                                          <p:val>
                                            <p:strVal val="#ppt_x"/>
                                          </p:val>
                                        </p:tav>
                                        <p:tav tm="100000">
                                          <p:val>
                                            <p:strVal val="#ppt_x"/>
                                          </p:val>
                                        </p:tav>
                                      </p:tavLst>
                                    </p:anim>
                                    <p:anim calcmode="lin" valueType="num">
                                      <p:cBhvr>
                                        <p:cTn id="122" dur="1000" fill="hold"/>
                                        <p:tgtEl>
                                          <p:spTgt spid="5">
                                            <p:graphicEl>
                                              <a:dgm id="{090BAA33-83FE-4193-BE79-2832D39E31A5}"/>
                                            </p:graphicEl>
                                          </p:spTgt>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5">
                                            <p:graphicEl>
                                              <a:dgm id="{944327D3-C6E4-4331-8284-933E21D48966}"/>
                                            </p:graphicEl>
                                          </p:spTgt>
                                        </p:tgtEl>
                                        <p:attrNameLst>
                                          <p:attrName>style.visibility</p:attrName>
                                        </p:attrNameLst>
                                      </p:cBhvr>
                                      <p:to>
                                        <p:strVal val="visible"/>
                                      </p:to>
                                    </p:set>
                                    <p:animEffect transition="in" filter="fade">
                                      <p:cBhvr>
                                        <p:cTn id="127" dur="1000"/>
                                        <p:tgtEl>
                                          <p:spTgt spid="5">
                                            <p:graphicEl>
                                              <a:dgm id="{944327D3-C6E4-4331-8284-933E21D48966}"/>
                                            </p:graphicEl>
                                          </p:spTgt>
                                        </p:tgtEl>
                                      </p:cBhvr>
                                    </p:animEffect>
                                    <p:anim calcmode="lin" valueType="num">
                                      <p:cBhvr>
                                        <p:cTn id="128" dur="1000" fill="hold"/>
                                        <p:tgtEl>
                                          <p:spTgt spid="5">
                                            <p:graphicEl>
                                              <a:dgm id="{944327D3-C6E4-4331-8284-933E21D48966}"/>
                                            </p:graphicEl>
                                          </p:spTgt>
                                        </p:tgtEl>
                                        <p:attrNameLst>
                                          <p:attrName>ppt_x</p:attrName>
                                        </p:attrNameLst>
                                      </p:cBhvr>
                                      <p:tavLst>
                                        <p:tav tm="0">
                                          <p:val>
                                            <p:strVal val="#ppt_x"/>
                                          </p:val>
                                        </p:tav>
                                        <p:tav tm="100000">
                                          <p:val>
                                            <p:strVal val="#ppt_x"/>
                                          </p:val>
                                        </p:tav>
                                      </p:tavLst>
                                    </p:anim>
                                    <p:anim calcmode="lin" valueType="num">
                                      <p:cBhvr>
                                        <p:cTn id="129" dur="1000" fill="hold"/>
                                        <p:tgtEl>
                                          <p:spTgt spid="5">
                                            <p:graphicEl>
                                              <a:dgm id="{944327D3-C6E4-4331-8284-933E21D48966}"/>
                                            </p:graphicEl>
                                          </p:spTgt>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
                                            <p:graphicEl>
                                              <a:dgm id="{B9DBAA7B-98C0-481C-82D9-2D48E0D6E416}"/>
                                            </p:graphicEl>
                                          </p:spTgt>
                                        </p:tgtEl>
                                        <p:attrNameLst>
                                          <p:attrName>style.visibility</p:attrName>
                                        </p:attrNameLst>
                                      </p:cBhvr>
                                      <p:to>
                                        <p:strVal val="visible"/>
                                      </p:to>
                                    </p:set>
                                    <p:animEffect transition="in" filter="fade">
                                      <p:cBhvr>
                                        <p:cTn id="132" dur="1000"/>
                                        <p:tgtEl>
                                          <p:spTgt spid="5">
                                            <p:graphicEl>
                                              <a:dgm id="{B9DBAA7B-98C0-481C-82D9-2D48E0D6E416}"/>
                                            </p:graphicEl>
                                          </p:spTgt>
                                        </p:tgtEl>
                                      </p:cBhvr>
                                    </p:animEffect>
                                    <p:anim calcmode="lin" valueType="num">
                                      <p:cBhvr>
                                        <p:cTn id="133" dur="1000" fill="hold"/>
                                        <p:tgtEl>
                                          <p:spTgt spid="5">
                                            <p:graphicEl>
                                              <a:dgm id="{B9DBAA7B-98C0-481C-82D9-2D48E0D6E416}"/>
                                            </p:graphicEl>
                                          </p:spTgt>
                                        </p:tgtEl>
                                        <p:attrNameLst>
                                          <p:attrName>ppt_x</p:attrName>
                                        </p:attrNameLst>
                                      </p:cBhvr>
                                      <p:tavLst>
                                        <p:tav tm="0">
                                          <p:val>
                                            <p:strVal val="#ppt_x"/>
                                          </p:val>
                                        </p:tav>
                                        <p:tav tm="100000">
                                          <p:val>
                                            <p:strVal val="#ppt_x"/>
                                          </p:val>
                                        </p:tav>
                                      </p:tavLst>
                                    </p:anim>
                                    <p:anim calcmode="lin" valueType="num">
                                      <p:cBhvr>
                                        <p:cTn id="134" dur="1000" fill="hold"/>
                                        <p:tgtEl>
                                          <p:spTgt spid="5">
                                            <p:graphicEl>
                                              <a:dgm id="{B9DBAA7B-98C0-481C-82D9-2D48E0D6E416}"/>
                                            </p:graphicEl>
                                          </p:spTgt>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5">
                                            <p:graphicEl>
                                              <a:dgm id="{174B129F-474B-47FB-8BDF-D81F315FE552}"/>
                                            </p:graphicEl>
                                          </p:spTgt>
                                        </p:tgtEl>
                                        <p:attrNameLst>
                                          <p:attrName>style.visibility</p:attrName>
                                        </p:attrNameLst>
                                      </p:cBhvr>
                                      <p:to>
                                        <p:strVal val="visible"/>
                                      </p:to>
                                    </p:set>
                                    <p:animEffect transition="in" filter="fade">
                                      <p:cBhvr>
                                        <p:cTn id="139" dur="1000"/>
                                        <p:tgtEl>
                                          <p:spTgt spid="5">
                                            <p:graphicEl>
                                              <a:dgm id="{174B129F-474B-47FB-8BDF-D81F315FE552}"/>
                                            </p:graphicEl>
                                          </p:spTgt>
                                        </p:tgtEl>
                                      </p:cBhvr>
                                    </p:animEffect>
                                    <p:anim calcmode="lin" valueType="num">
                                      <p:cBhvr>
                                        <p:cTn id="140" dur="1000" fill="hold"/>
                                        <p:tgtEl>
                                          <p:spTgt spid="5">
                                            <p:graphicEl>
                                              <a:dgm id="{174B129F-474B-47FB-8BDF-D81F315FE552}"/>
                                            </p:graphicEl>
                                          </p:spTgt>
                                        </p:tgtEl>
                                        <p:attrNameLst>
                                          <p:attrName>ppt_x</p:attrName>
                                        </p:attrNameLst>
                                      </p:cBhvr>
                                      <p:tavLst>
                                        <p:tav tm="0">
                                          <p:val>
                                            <p:strVal val="#ppt_x"/>
                                          </p:val>
                                        </p:tav>
                                        <p:tav tm="100000">
                                          <p:val>
                                            <p:strVal val="#ppt_x"/>
                                          </p:val>
                                        </p:tav>
                                      </p:tavLst>
                                    </p:anim>
                                    <p:anim calcmode="lin" valueType="num">
                                      <p:cBhvr>
                                        <p:cTn id="141" dur="1000" fill="hold"/>
                                        <p:tgtEl>
                                          <p:spTgt spid="5">
                                            <p:graphicEl>
                                              <a:dgm id="{174B129F-474B-47FB-8BDF-D81F315FE552}"/>
                                            </p:graphicEl>
                                          </p:spTgt>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5">
                                            <p:graphicEl>
                                              <a:dgm id="{72BCB6FC-6B24-4731-AC51-177C0F6BD2CC}"/>
                                            </p:graphicEl>
                                          </p:spTgt>
                                        </p:tgtEl>
                                        <p:attrNameLst>
                                          <p:attrName>style.visibility</p:attrName>
                                        </p:attrNameLst>
                                      </p:cBhvr>
                                      <p:to>
                                        <p:strVal val="visible"/>
                                      </p:to>
                                    </p:set>
                                    <p:animEffect transition="in" filter="fade">
                                      <p:cBhvr>
                                        <p:cTn id="144" dur="1000"/>
                                        <p:tgtEl>
                                          <p:spTgt spid="5">
                                            <p:graphicEl>
                                              <a:dgm id="{72BCB6FC-6B24-4731-AC51-177C0F6BD2CC}"/>
                                            </p:graphicEl>
                                          </p:spTgt>
                                        </p:tgtEl>
                                      </p:cBhvr>
                                    </p:animEffect>
                                    <p:anim calcmode="lin" valueType="num">
                                      <p:cBhvr>
                                        <p:cTn id="145" dur="1000" fill="hold"/>
                                        <p:tgtEl>
                                          <p:spTgt spid="5">
                                            <p:graphicEl>
                                              <a:dgm id="{72BCB6FC-6B24-4731-AC51-177C0F6BD2CC}"/>
                                            </p:graphicEl>
                                          </p:spTgt>
                                        </p:tgtEl>
                                        <p:attrNameLst>
                                          <p:attrName>ppt_x</p:attrName>
                                        </p:attrNameLst>
                                      </p:cBhvr>
                                      <p:tavLst>
                                        <p:tav tm="0">
                                          <p:val>
                                            <p:strVal val="#ppt_x"/>
                                          </p:val>
                                        </p:tav>
                                        <p:tav tm="100000">
                                          <p:val>
                                            <p:strVal val="#ppt_x"/>
                                          </p:val>
                                        </p:tav>
                                      </p:tavLst>
                                    </p:anim>
                                    <p:anim calcmode="lin" valueType="num">
                                      <p:cBhvr>
                                        <p:cTn id="146" dur="1000" fill="hold"/>
                                        <p:tgtEl>
                                          <p:spTgt spid="5">
                                            <p:graphicEl>
                                              <a:dgm id="{72BCB6FC-6B24-4731-AC51-177C0F6BD2CC}"/>
                                            </p:graphicEl>
                                          </p:spTgt>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grpId="0" nodeType="clickEffect">
                                  <p:stCondLst>
                                    <p:cond delay="0"/>
                                  </p:stCondLst>
                                  <p:childTnLst>
                                    <p:set>
                                      <p:cBhvr>
                                        <p:cTn id="150" dur="1" fill="hold">
                                          <p:stCondLst>
                                            <p:cond delay="0"/>
                                          </p:stCondLst>
                                        </p:cTn>
                                        <p:tgtEl>
                                          <p:spTgt spid="5">
                                            <p:graphicEl>
                                              <a:dgm id="{052E8708-3404-4804-9CC2-38C0C0ABCB3E}"/>
                                            </p:graphicEl>
                                          </p:spTgt>
                                        </p:tgtEl>
                                        <p:attrNameLst>
                                          <p:attrName>style.visibility</p:attrName>
                                        </p:attrNameLst>
                                      </p:cBhvr>
                                      <p:to>
                                        <p:strVal val="visible"/>
                                      </p:to>
                                    </p:set>
                                    <p:animEffect transition="in" filter="fade">
                                      <p:cBhvr>
                                        <p:cTn id="151" dur="1000"/>
                                        <p:tgtEl>
                                          <p:spTgt spid="5">
                                            <p:graphicEl>
                                              <a:dgm id="{052E8708-3404-4804-9CC2-38C0C0ABCB3E}"/>
                                            </p:graphicEl>
                                          </p:spTgt>
                                        </p:tgtEl>
                                      </p:cBhvr>
                                    </p:animEffect>
                                    <p:anim calcmode="lin" valueType="num">
                                      <p:cBhvr>
                                        <p:cTn id="152" dur="1000" fill="hold"/>
                                        <p:tgtEl>
                                          <p:spTgt spid="5">
                                            <p:graphicEl>
                                              <a:dgm id="{052E8708-3404-4804-9CC2-38C0C0ABCB3E}"/>
                                            </p:graphicEl>
                                          </p:spTgt>
                                        </p:tgtEl>
                                        <p:attrNameLst>
                                          <p:attrName>ppt_x</p:attrName>
                                        </p:attrNameLst>
                                      </p:cBhvr>
                                      <p:tavLst>
                                        <p:tav tm="0">
                                          <p:val>
                                            <p:strVal val="#ppt_x"/>
                                          </p:val>
                                        </p:tav>
                                        <p:tav tm="100000">
                                          <p:val>
                                            <p:strVal val="#ppt_x"/>
                                          </p:val>
                                        </p:tav>
                                      </p:tavLst>
                                    </p:anim>
                                    <p:anim calcmode="lin" valueType="num">
                                      <p:cBhvr>
                                        <p:cTn id="153" dur="1000" fill="hold"/>
                                        <p:tgtEl>
                                          <p:spTgt spid="5">
                                            <p:graphicEl>
                                              <a:dgm id="{052E8708-3404-4804-9CC2-38C0C0ABCB3E}"/>
                                            </p:graphicEl>
                                          </p:spTgt>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5">
                                            <p:graphicEl>
                                              <a:dgm id="{EF344B6D-E3DA-4B71-AE51-C6F9C355391A}"/>
                                            </p:graphicEl>
                                          </p:spTgt>
                                        </p:tgtEl>
                                        <p:attrNameLst>
                                          <p:attrName>style.visibility</p:attrName>
                                        </p:attrNameLst>
                                      </p:cBhvr>
                                      <p:to>
                                        <p:strVal val="visible"/>
                                      </p:to>
                                    </p:set>
                                    <p:animEffect transition="in" filter="fade">
                                      <p:cBhvr>
                                        <p:cTn id="156" dur="1000"/>
                                        <p:tgtEl>
                                          <p:spTgt spid="5">
                                            <p:graphicEl>
                                              <a:dgm id="{EF344B6D-E3DA-4B71-AE51-C6F9C355391A}"/>
                                            </p:graphicEl>
                                          </p:spTgt>
                                        </p:tgtEl>
                                      </p:cBhvr>
                                    </p:animEffect>
                                    <p:anim calcmode="lin" valueType="num">
                                      <p:cBhvr>
                                        <p:cTn id="157" dur="1000" fill="hold"/>
                                        <p:tgtEl>
                                          <p:spTgt spid="5">
                                            <p:graphicEl>
                                              <a:dgm id="{EF344B6D-E3DA-4B71-AE51-C6F9C355391A}"/>
                                            </p:graphicEl>
                                          </p:spTgt>
                                        </p:tgtEl>
                                        <p:attrNameLst>
                                          <p:attrName>ppt_x</p:attrName>
                                        </p:attrNameLst>
                                      </p:cBhvr>
                                      <p:tavLst>
                                        <p:tav tm="0">
                                          <p:val>
                                            <p:strVal val="#ppt_x"/>
                                          </p:val>
                                        </p:tav>
                                        <p:tav tm="100000">
                                          <p:val>
                                            <p:strVal val="#ppt_x"/>
                                          </p:val>
                                        </p:tav>
                                      </p:tavLst>
                                    </p:anim>
                                    <p:anim calcmode="lin" valueType="num">
                                      <p:cBhvr>
                                        <p:cTn id="158" dur="1000" fill="hold"/>
                                        <p:tgtEl>
                                          <p:spTgt spid="5">
                                            <p:graphicEl>
                                              <a:dgm id="{EF344B6D-E3DA-4B71-AE51-C6F9C355391A}"/>
                                            </p:graphicEl>
                                          </p:spTgt>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42" presetClass="entr" presetSubtype="0" fill="hold" grpId="0" nodeType="clickEffect">
                                  <p:stCondLst>
                                    <p:cond delay="0"/>
                                  </p:stCondLst>
                                  <p:childTnLst>
                                    <p:set>
                                      <p:cBhvr>
                                        <p:cTn id="162" dur="1" fill="hold">
                                          <p:stCondLst>
                                            <p:cond delay="0"/>
                                          </p:stCondLst>
                                        </p:cTn>
                                        <p:tgtEl>
                                          <p:spTgt spid="5">
                                            <p:graphicEl>
                                              <a:dgm id="{C727E2FA-CF68-4242-9D09-77A7E7FF92E5}"/>
                                            </p:graphicEl>
                                          </p:spTgt>
                                        </p:tgtEl>
                                        <p:attrNameLst>
                                          <p:attrName>style.visibility</p:attrName>
                                        </p:attrNameLst>
                                      </p:cBhvr>
                                      <p:to>
                                        <p:strVal val="visible"/>
                                      </p:to>
                                    </p:set>
                                    <p:animEffect transition="in" filter="fade">
                                      <p:cBhvr>
                                        <p:cTn id="163" dur="1000"/>
                                        <p:tgtEl>
                                          <p:spTgt spid="5">
                                            <p:graphicEl>
                                              <a:dgm id="{C727E2FA-CF68-4242-9D09-77A7E7FF92E5}"/>
                                            </p:graphicEl>
                                          </p:spTgt>
                                        </p:tgtEl>
                                      </p:cBhvr>
                                    </p:animEffect>
                                    <p:anim calcmode="lin" valueType="num">
                                      <p:cBhvr>
                                        <p:cTn id="164" dur="1000" fill="hold"/>
                                        <p:tgtEl>
                                          <p:spTgt spid="5">
                                            <p:graphicEl>
                                              <a:dgm id="{C727E2FA-CF68-4242-9D09-77A7E7FF92E5}"/>
                                            </p:graphicEl>
                                          </p:spTgt>
                                        </p:tgtEl>
                                        <p:attrNameLst>
                                          <p:attrName>ppt_x</p:attrName>
                                        </p:attrNameLst>
                                      </p:cBhvr>
                                      <p:tavLst>
                                        <p:tav tm="0">
                                          <p:val>
                                            <p:strVal val="#ppt_x"/>
                                          </p:val>
                                        </p:tav>
                                        <p:tav tm="100000">
                                          <p:val>
                                            <p:strVal val="#ppt_x"/>
                                          </p:val>
                                        </p:tav>
                                      </p:tavLst>
                                    </p:anim>
                                    <p:anim calcmode="lin" valueType="num">
                                      <p:cBhvr>
                                        <p:cTn id="165" dur="1000" fill="hold"/>
                                        <p:tgtEl>
                                          <p:spTgt spid="5">
                                            <p:graphicEl>
                                              <a:dgm id="{C727E2FA-CF68-4242-9D09-77A7E7FF92E5}"/>
                                            </p:graphicEl>
                                          </p:spTgt>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5">
                                            <p:graphicEl>
                                              <a:dgm id="{EF26E1F5-B3E7-4B83-A36E-FF209F215A7A}"/>
                                            </p:graphicEl>
                                          </p:spTgt>
                                        </p:tgtEl>
                                        <p:attrNameLst>
                                          <p:attrName>style.visibility</p:attrName>
                                        </p:attrNameLst>
                                      </p:cBhvr>
                                      <p:to>
                                        <p:strVal val="visible"/>
                                      </p:to>
                                    </p:set>
                                    <p:animEffect transition="in" filter="fade">
                                      <p:cBhvr>
                                        <p:cTn id="168" dur="1000"/>
                                        <p:tgtEl>
                                          <p:spTgt spid="5">
                                            <p:graphicEl>
                                              <a:dgm id="{EF26E1F5-B3E7-4B83-A36E-FF209F215A7A}"/>
                                            </p:graphicEl>
                                          </p:spTgt>
                                        </p:tgtEl>
                                      </p:cBhvr>
                                    </p:animEffect>
                                    <p:anim calcmode="lin" valueType="num">
                                      <p:cBhvr>
                                        <p:cTn id="169" dur="1000" fill="hold"/>
                                        <p:tgtEl>
                                          <p:spTgt spid="5">
                                            <p:graphicEl>
                                              <a:dgm id="{EF26E1F5-B3E7-4B83-A36E-FF209F215A7A}"/>
                                            </p:graphicEl>
                                          </p:spTgt>
                                        </p:tgtEl>
                                        <p:attrNameLst>
                                          <p:attrName>ppt_x</p:attrName>
                                        </p:attrNameLst>
                                      </p:cBhvr>
                                      <p:tavLst>
                                        <p:tav tm="0">
                                          <p:val>
                                            <p:strVal val="#ppt_x"/>
                                          </p:val>
                                        </p:tav>
                                        <p:tav tm="100000">
                                          <p:val>
                                            <p:strVal val="#ppt_x"/>
                                          </p:val>
                                        </p:tav>
                                      </p:tavLst>
                                    </p:anim>
                                    <p:anim calcmode="lin" valueType="num">
                                      <p:cBhvr>
                                        <p:cTn id="170" dur="1000" fill="hold"/>
                                        <p:tgtEl>
                                          <p:spTgt spid="5">
                                            <p:graphicEl>
                                              <a:dgm id="{EF26E1F5-B3E7-4B83-A36E-FF209F215A7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8B4C9B-1860-FB38-1AD0-96843FA50085}"/>
              </a:ext>
            </a:extLst>
          </p:cNvPr>
          <p:cNvPicPr>
            <a:picLocks noGrp="1" noChangeAspect="1"/>
          </p:cNvPicPr>
          <p:nvPr>
            <p:ph idx="1"/>
          </p:nvPr>
        </p:nvPicPr>
        <p:blipFill>
          <a:blip r:embed="rId3"/>
          <a:stretch>
            <a:fillRect/>
          </a:stretch>
        </p:blipFill>
        <p:spPr>
          <a:xfrm>
            <a:off x="1640114" y="867683"/>
            <a:ext cx="7445829" cy="4351338"/>
          </a:xfrm>
        </p:spPr>
      </p:pic>
    </p:spTree>
    <p:extLst>
      <p:ext uri="{BB962C8B-B14F-4D97-AF65-F5344CB8AC3E}">
        <p14:creationId xmlns:p14="http://schemas.microsoft.com/office/powerpoint/2010/main" val="3301749245"/>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2350</TotalTime>
  <Words>1790</Words>
  <Application>Microsoft Office PowerPoint</Application>
  <PresentationFormat>Widescreen</PresentationFormat>
  <Paragraphs>98</Paragraphs>
  <Slides>14</Slides>
  <Notes>10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Courier New</vt:lpstr>
      <vt:lpstr>Söhne</vt:lpstr>
      <vt:lpstr>office theme</vt:lpstr>
      <vt:lpstr>Shamir’s Secret Encryption Breaking</vt:lpstr>
      <vt:lpstr>Introduction </vt:lpstr>
      <vt:lpstr>Project elements</vt:lpstr>
      <vt:lpstr>Encryption scheme analysis</vt:lpstr>
      <vt:lpstr>Model development</vt:lpstr>
      <vt:lpstr>Cryptanalysis techniques</vt:lpstr>
      <vt:lpstr>Statistical analysis</vt:lpstr>
      <vt:lpstr>Decryption tool</vt:lpstr>
      <vt:lpstr>PowerPoint Presentation</vt:lpstr>
      <vt:lpstr>PowerPoint Presentation</vt:lpstr>
      <vt:lpstr>Conclusion </vt:lpstr>
      <vt:lpstr>Hack the Box – Challenge Completion Screenshot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Hemanth Kumar</dc:creator>
  <cp:lastModifiedBy>Hemanth Kumar</cp:lastModifiedBy>
  <cp:revision>119</cp:revision>
  <dcterms:created xsi:type="dcterms:W3CDTF">2024-04-17T05:43:19Z</dcterms:created>
  <dcterms:modified xsi:type="dcterms:W3CDTF">2024-04-28T20:38:48Z</dcterms:modified>
</cp:coreProperties>
</file>